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2" r:id="rId6"/>
    <p:sldId id="264" r:id="rId7"/>
    <p:sldId id="267" r:id="rId8"/>
    <p:sldId id="266" r:id="rId9"/>
    <p:sldId id="271" r:id="rId10"/>
    <p:sldId id="268" r:id="rId11"/>
    <p:sldId id="269" r:id="rId12"/>
    <p:sldId id="270" r:id="rId13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Lato" panose="020B0604020202020204" charset="-18"/>
      <p:regular r:id="rId20"/>
      <p:bold r:id="rId21"/>
      <p:italic r:id="rId22"/>
      <p:boldItalic r:id="rId23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864"/>
    <a:srgbClr val="101D34"/>
    <a:srgbClr val="172949"/>
    <a:srgbClr val="0E19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6" d="100"/>
          <a:sy n="56" d="100"/>
        </p:scale>
        <p:origin x="69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7165-B882-4EE1-9734-99420CC0AE2E}" type="datetimeFigureOut">
              <a:rPr lang="pl-PL" smtClean="0"/>
              <a:t>24.05.2021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4AD25-FF20-4BE2-8601-88A5B7C6D3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5868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7165-B882-4EE1-9734-99420CC0AE2E}" type="datetimeFigureOut">
              <a:rPr lang="pl-PL" smtClean="0"/>
              <a:t>24.05.2021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4AD25-FF20-4BE2-8601-88A5B7C6D3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2186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7165-B882-4EE1-9734-99420CC0AE2E}" type="datetimeFigureOut">
              <a:rPr lang="pl-PL" smtClean="0"/>
              <a:t>24.05.2021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4AD25-FF20-4BE2-8601-88A5B7C6D3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1729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7165-B882-4EE1-9734-99420CC0AE2E}" type="datetimeFigureOut">
              <a:rPr lang="pl-PL" smtClean="0"/>
              <a:t>24.05.2021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4AD25-FF20-4BE2-8601-88A5B7C6D3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3944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7165-B882-4EE1-9734-99420CC0AE2E}" type="datetimeFigureOut">
              <a:rPr lang="pl-PL" smtClean="0"/>
              <a:t>24.05.2021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4AD25-FF20-4BE2-8601-88A5B7C6D3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4888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7165-B882-4EE1-9734-99420CC0AE2E}" type="datetimeFigureOut">
              <a:rPr lang="pl-PL" smtClean="0"/>
              <a:t>24.05.2021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4AD25-FF20-4BE2-8601-88A5B7C6D3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4725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7165-B882-4EE1-9734-99420CC0AE2E}" type="datetimeFigureOut">
              <a:rPr lang="pl-PL" smtClean="0"/>
              <a:t>24.05.2021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4AD25-FF20-4BE2-8601-88A5B7C6D3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3680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7165-B882-4EE1-9734-99420CC0AE2E}" type="datetimeFigureOut">
              <a:rPr lang="pl-PL" smtClean="0"/>
              <a:t>24.05.2021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4AD25-FF20-4BE2-8601-88A5B7C6D3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5799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7165-B882-4EE1-9734-99420CC0AE2E}" type="datetimeFigureOut">
              <a:rPr lang="pl-PL" smtClean="0"/>
              <a:t>24.05.2021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4AD25-FF20-4BE2-8601-88A5B7C6D3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2664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7165-B882-4EE1-9734-99420CC0AE2E}" type="datetimeFigureOut">
              <a:rPr lang="pl-PL" smtClean="0"/>
              <a:t>24.05.2021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4AD25-FF20-4BE2-8601-88A5B7C6D3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9609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7165-B882-4EE1-9734-99420CC0AE2E}" type="datetimeFigureOut">
              <a:rPr lang="pl-PL" smtClean="0"/>
              <a:t>24.05.2021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4AD25-FF20-4BE2-8601-88A5B7C6D3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4939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F7165-B882-4EE1-9734-99420CC0AE2E}" type="datetimeFigureOut">
              <a:rPr lang="pl-PL" smtClean="0"/>
              <a:t>24.05.2021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4AD25-FF20-4BE2-8601-88A5B7C6D3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8509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72949"/>
            </a:gs>
            <a:gs pos="100000">
              <a:srgbClr val="0E192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902444"/>
            <a:ext cx="9144000" cy="2387600"/>
          </a:xfrm>
        </p:spPr>
        <p:txBody>
          <a:bodyPr/>
          <a:lstStyle/>
          <a:p>
            <a:pPr algn="l"/>
            <a:r>
              <a:rPr lang="pl-PL" b="1" dirty="0">
                <a:solidFill>
                  <a:schemeClr val="bg1"/>
                </a:solidFill>
                <a:latin typeface="Lato" panose="020F0502020204030203" pitchFamily="34" charset="-18"/>
              </a:rPr>
              <a:t>Status zawodowy nauczyciela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36762"/>
            <a:ext cx="9761316" cy="1655762"/>
          </a:xfrm>
        </p:spPr>
        <p:txBody>
          <a:bodyPr>
            <a:noAutofit/>
          </a:bodyPr>
          <a:lstStyle/>
          <a:p>
            <a:pPr algn="l"/>
            <a:r>
              <a:rPr lang="pl-PL" sz="2800" dirty="0">
                <a:solidFill>
                  <a:srgbClr val="00B0F0"/>
                </a:solidFill>
                <a:latin typeface="Lato" panose="020F0502020204030203" pitchFamily="34" charset="-18"/>
              </a:rPr>
              <a:t>Propozycje  ewentualnych kierunków zmian przepisów </a:t>
            </a:r>
            <a:br>
              <a:rPr lang="pl-PL" sz="2800" dirty="0">
                <a:solidFill>
                  <a:srgbClr val="00B0F0"/>
                </a:solidFill>
                <a:latin typeface="Lato" panose="020F0502020204030203" pitchFamily="34" charset="-18"/>
              </a:rPr>
            </a:br>
            <a:r>
              <a:rPr lang="pl-PL" sz="2800" dirty="0">
                <a:solidFill>
                  <a:srgbClr val="00B0F0"/>
                </a:solidFill>
                <a:latin typeface="Lato" panose="020F0502020204030203" pitchFamily="34" charset="-18"/>
              </a:rPr>
              <a:t>w Karcie Nauczyciela przekazane do dyskusji członkom Zespołu ds. statusu zawodowego pracowników oświaty </a:t>
            </a:r>
          </a:p>
          <a:p>
            <a:pPr algn="l"/>
            <a:endParaRPr lang="pl-PL" sz="2800" dirty="0">
              <a:solidFill>
                <a:srgbClr val="00B0F0"/>
              </a:solidFill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668366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72949"/>
            </a:gs>
            <a:gs pos="100000">
              <a:srgbClr val="0E192C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bg1"/>
                </a:solidFill>
                <a:latin typeface="Lato" panose="020F0502020204030203" pitchFamily="34" charset="-18"/>
              </a:rPr>
              <a:t>Awans zawodowy nauczycieli</a:t>
            </a:r>
            <a:endParaRPr lang="pl-PL" dirty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0000" indent="-540000">
              <a:spcBef>
                <a:spcPts val="18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chemeClr val="bg1"/>
                </a:solidFill>
                <a:latin typeface="Lato" panose="020F0502020204030203" pitchFamily="34" charset="-18"/>
              </a:rPr>
              <a:t>zmniejszenie liczby stopni awansu zawodowego</a:t>
            </a:r>
          </a:p>
          <a:p>
            <a:pPr marL="540000" lvl="0" indent="-540000">
              <a:spcBef>
                <a:spcPts val="18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00B0F0"/>
                </a:solidFill>
                <a:latin typeface="Lato" panose="020F0502020204030203" pitchFamily="34" charset="-18"/>
              </a:rPr>
              <a:t>wprowadzenie </a:t>
            </a:r>
            <a:r>
              <a:rPr lang="pl-PL" b="1" dirty="0">
                <a:solidFill>
                  <a:schemeClr val="bg1"/>
                </a:solidFill>
                <a:latin typeface="Lato" panose="020F0502020204030203" pitchFamily="34" charset="-18"/>
              </a:rPr>
              <a:t>wystandaryzowanego egzaminu zewnętrznego </a:t>
            </a:r>
            <a:r>
              <a:rPr lang="pl-PL" dirty="0">
                <a:solidFill>
                  <a:srgbClr val="00B0F0"/>
                </a:solidFill>
                <a:latin typeface="Lato" panose="020F0502020204030203" pitchFamily="34" charset="-18"/>
              </a:rPr>
              <a:t>po okresie wprowadzenia do zawodu, warunkującego uzyskanie mianowania</a:t>
            </a:r>
          </a:p>
          <a:p>
            <a:pPr marL="540000" indent="-540000">
              <a:spcBef>
                <a:spcPts val="18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chemeClr val="bg1"/>
                </a:solidFill>
                <a:latin typeface="Lato" panose="020F0502020204030203" pitchFamily="34" charset="-18"/>
              </a:rPr>
              <a:t>odbiurokratyzowanie awansu zawodowego</a:t>
            </a:r>
            <a:r>
              <a:rPr lang="pl-PL" dirty="0">
                <a:solidFill>
                  <a:srgbClr val="00B0F0"/>
                </a:solidFill>
                <a:latin typeface="Lato" panose="020F0502020204030203" pitchFamily="34" charset="-18"/>
              </a:rPr>
              <a:t> oraz położenie większego nacisku na umiejętności praktyczne </a:t>
            </a:r>
          </a:p>
          <a:p>
            <a:pPr marL="540000" indent="-540000">
              <a:spcBef>
                <a:spcPts val="18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00B0F0"/>
                </a:solidFill>
                <a:latin typeface="Lato" panose="020F0502020204030203" pitchFamily="34" charset="-18"/>
              </a:rPr>
              <a:t>umożliwienie </a:t>
            </a:r>
            <a:r>
              <a:rPr lang="pl-PL" b="1" dirty="0">
                <a:solidFill>
                  <a:schemeClr val="bg1"/>
                </a:solidFill>
                <a:latin typeface="Lato" panose="020F0502020204030203" pitchFamily="34" charset="-18"/>
              </a:rPr>
              <a:t>nauczycielom dyplomowanym zdobycia dwóch specjalizacji zawodowych</a:t>
            </a:r>
            <a:r>
              <a:rPr lang="pl-PL" dirty="0">
                <a:solidFill>
                  <a:srgbClr val="00B0F0"/>
                </a:solidFill>
                <a:latin typeface="Lato" panose="020F0502020204030203" pitchFamily="34" charset="-18"/>
              </a:rPr>
              <a:t> (dodatek do wynagrodzenia </a:t>
            </a:r>
            <a:br>
              <a:rPr lang="pl-PL" dirty="0">
                <a:solidFill>
                  <a:srgbClr val="00B0F0"/>
                </a:solidFill>
                <a:latin typeface="Lato" panose="020F0502020204030203" pitchFamily="34" charset="-18"/>
              </a:rPr>
            </a:br>
            <a:r>
              <a:rPr lang="pl-PL" dirty="0">
                <a:solidFill>
                  <a:srgbClr val="00B0F0"/>
                </a:solidFill>
                <a:latin typeface="Lato" panose="020F0502020204030203" pitchFamily="34" charset="-18"/>
              </a:rPr>
              <a:t>po uzyskaniu stopnia specjalizacji)</a:t>
            </a:r>
          </a:p>
        </p:txBody>
      </p:sp>
    </p:spTree>
    <p:extLst>
      <p:ext uri="{BB962C8B-B14F-4D97-AF65-F5344CB8AC3E}">
        <p14:creationId xmlns:p14="http://schemas.microsoft.com/office/powerpoint/2010/main" val="1992132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72949"/>
            </a:gs>
            <a:gs pos="100000">
              <a:srgbClr val="0E192C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617899"/>
            <a:ext cx="10515600" cy="1325563"/>
          </a:xfrm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  <a:latin typeface="Lato" panose="020F0502020204030203" pitchFamily="34" charset="-18"/>
              </a:rPr>
              <a:t>Ocena pracy nauczyciela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425639"/>
            <a:ext cx="10515600" cy="4351338"/>
          </a:xfrm>
        </p:spPr>
        <p:txBody>
          <a:bodyPr>
            <a:normAutofit/>
          </a:bodyPr>
          <a:lstStyle/>
          <a:p>
            <a:pPr marL="540000" indent="-540000"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chemeClr val="bg1"/>
                </a:solidFill>
                <a:latin typeface="Lato" panose="020F0502020204030203" pitchFamily="34" charset="-18"/>
              </a:rPr>
              <a:t>brak obligatoryjnych terminów dokonania oceny pracy</a:t>
            </a:r>
          </a:p>
          <a:p>
            <a:pPr marL="540000" indent="-540000"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chemeClr val="bg1"/>
                </a:solidFill>
                <a:latin typeface="Lato" panose="020F0502020204030203" pitchFamily="34" charset="-18"/>
              </a:rPr>
              <a:t>określenie przypadków, w których wymagana jest ocena pracy </a:t>
            </a:r>
            <a:r>
              <a:rPr lang="pl-PL" dirty="0">
                <a:solidFill>
                  <a:srgbClr val="00B0F0"/>
                </a:solidFill>
                <a:latin typeface="Lato" panose="020F0502020204030203" pitchFamily="34" charset="-18"/>
              </a:rPr>
              <a:t>(awans zawodowy, stopnie specjalizacji, pełnienie określonych funkcji)</a:t>
            </a:r>
          </a:p>
          <a:p>
            <a:pPr marL="540000" indent="-540000"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00B0F0"/>
                </a:solidFill>
                <a:latin typeface="Lato" panose="020F0502020204030203" pitchFamily="34" charset="-18"/>
              </a:rPr>
              <a:t>określenie w rozporządzeniu </a:t>
            </a:r>
            <a:r>
              <a:rPr lang="pl-PL" b="1" dirty="0">
                <a:solidFill>
                  <a:schemeClr val="bg1"/>
                </a:solidFill>
                <a:latin typeface="Lato" panose="020F0502020204030203" pitchFamily="34" charset="-18"/>
              </a:rPr>
              <a:t>szczegółowych kryteriów oceny pracy nauczyciela</a:t>
            </a:r>
            <a:r>
              <a:rPr lang="pl-PL" dirty="0">
                <a:solidFill>
                  <a:srgbClr val="00B0F0"/>
                </a:solidFill>
                <a:latin typeface="Lato" panose="020F0502020204030203" pitchFamily="34" charset="-18"/>
              </a:rPr>
              <a:t>, odnoszących się do kryteriów głównych, określonych w ustawie.</a:t>
            </a:r>
          </a:p>
        </p:txBody>
      </p:sp>
    </p:spTree>
    <p:extLst>
      <p:ext uri="{BB962C8B-B14F-4D97-AF65-F5344CB8AC3E}">
        <p14:creationId xmlns:p14="http://schemas.microsoft.com/office/powerpoint/2010/main" val="1013203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72949"/>
            </a:gs>
            <a:gs pos="100000">
              <a:srgbClr val="0E192C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770238"/>
            <a:ext cx="10515600" cy="1325563"/>
          </a:xfrm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  <a:latin typeface="Lato" panose="020F0502020204030203" pitchFamily="34" charset="-18"/>
              </a:rPr>
              <a:t>Urlop wypoczynkowy nauczyciela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508531"/>
            <a:ext cx="10515600" cy="3614476"/>
          </a:xfrm>
        </p:spPr>
        <p:txBody>
          <a:bodyPr>
            <a:normAutofit/>
          </a:bodyPr>
          <a:lstStyle/>
          <a:p>
            <a:pPr marL="540000" indent="-540000"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00B0F0"/>
                </a:solidFill>
                <a:latin typeface="Lato" panose="020F0502020204030203" pitchFamily="34" charset="-18"/>
              </a:rPr>
              <a:t>określenie w dniach roboczych </a:t>
            </a:r>
            <a:r>
              <a:rPr lang="pl-PL" b="1" dirty="0">
                <a:solidFill>
                  <a:schemeClr val="bg1"/>
                </a:solidFill>
                <a:latin typeface="Lato" panose="020F0502020204030203" pitchFamily="34" charset="-18"/>
              </a:rPr>
              <a:t>wymiaru urlopu wypoczynkowego </a:t>
            </a:r>
            <a:r>
              <a:rPr lang="pl-PL" dirty="0">
                <a:solidFill>
                  <a:srgbClr val="00B0F0"/>
                </a:solidFill>
                <a:latin typeface="Lato" panose="020F0502020204030203" pitchFamily="34" charset="-18"/>
              </a:rPr>
              <a:t>(dla nauczycieli szkół feryjnych – 50 dni)</a:t>
            </a:r>
          </a:p>
          <a:p>
            <a:pPr marL="540000" indent="-540000"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chemeClr val="bg1"/>
                </a:solidFill>
                <a:latin typeface="Lato" panose="020F0502020204030203" pitchFamily="34" charset="-18"/>
              </a:rPr>
              <a:t>urlop udzielany zgodnie z planem urlopów</a:t>
            </a:r>
            <a:r>
              <a:rPr lang="pl-PL" dirty="0">
                <a:solidFill>
                  <a:srgbClr val="00B0F0"/>
                </a:solidFill>
                <a:latin typeface="Lato" panose="020F0502020204030203" pitchFamily="34" charset="-18"/>
              </a:rPr>
              <a:t>, we wszystkie dni wolne od zająć </a:t>
            </a:r>
            <a:r>
              <a:rPr lang="pl-PL" dirty="0" err="1">
                <a:solidFill>
                  <a:srgbClr val="00B0F0"/>
                </a:solidFill>
                <a:latin typeface="Lato" panose="020F0502020204030203" pitchFamily="34" charset="-18"/>
              </a:rPr>
              <a:t>dydaktyczno</a:t>
            </a:r>
            <a:r>
              <a:rPr lang="pl-PL" dirty="0">
                <a:solidFill>
                  <a:srgbClr val="00B0F0"/>
                </a:solidFill>
                <a:latin typeface="Lato" panose="020F0502020204030203" pitchFamily="34" charset="-18"/>
              </a:rPr>
              <a:t>–wychowawczych</a:t>
            </a:r>
          </a:p>
          <a:p>
            <a:pPr marL="540000" indent="-540000"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chemeClr val="bg1"/>
                </a:solidFill>
                <a:latin typeface="Lato" panose="020F0502020204030203" pitchFamily="34" charset="-18"/>
              </a:rPr>
              <a:t>prawo do dodatkowych dni urlopu wypoczynk</a:t>
            </a:r>
            <a:r>
              <a:rPr lang="pl-PL" dirty="0">
                <a:solidFill>
                  <a:schemeClr val="bg1"/>
                </a:solidFill>
                <a:latin typeface="Lato" panose="020F0502020204030203" pitchFamily="34" charset="-18"/>
              </a:rPr>
              <a:t>owego </a:t>
            </a:r>
            <a:br>
              <a:rPr lang="pl-PL" dirty="0">
                <a:solidFill>
                  <a:srgbClr val="00B0F0"/>
                </a:solidFill>
                <a:latin typeface="Lato" panose="020F0502020204030203" pitchFamily="34" charset="-18"/>
              </a:rPr>
            </a:br>
            <a:r>
              <a:rPr lang="pl-PL" dirty="0">
                <a:solidFill>
                  <a:srgbClr val="00B0F0"/>
                </a:solidFill>
                <a:latin typeface="Lato" panose="020F0502020204030203" pitchFamily="34" charset="-18"/>
              </a:rPr>
              <a:t>za dłuższe wycieczki szkolne i rozliczanie ich jak wyjazdy służbowe</a:t>
            </a:r>
          </a:p>
        </p:txBody>
      </p:sp>
    </p:spTree>
    <p:extLst>
      <p:ext uri="{BB962C8B-B14F-4D97-AF65-F5344CB8AC3E}">
        <p14:creationId xmlns:p14="http://schemas.microsoft.com/office/powerpoint/2010/main" val="3212022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72949"/>
            </a:gs>
            <a:gs pos="100000">
              <a:srgbClr val="0E192C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57413"/>
          </a:xfrm>
        </p:spPr>
        <p:txBody>
          <a:bodyPr>
            <a:normAutofit/>
          </a:bodyPr>
          <a:lstStyle/>
          <a:p>
            <a:pPr algn="l"/>
            <a:r>
              <a:rPr lang="pl-PL" b="1" dirty="0">
                <a:solidFill>
                  <a:schemeClr val="bg1"/>
                </a:solidFill>
                <a:latin typeface="Lato" panose="020F0502020204030203" pitchFamily="34" charset="-18"/>
              </a:rPr>
              <a:t>Główne obszary zmian</a:t>
            </a:r>
            <a:br>
              <a:rPr lang="pl-PL" b="1" dirty="0">
                <a:solidFill>
                  <a:schemeClr val="bg1"/>
                </a:solidFill>
                <a:latin typeface="Lato" panose="020F0502020204030203" pitchFamily="34" charset="-18"/>
              </a:rPr>
            </a:br>
            <a:r>
              <a:rPr lang="pl-PL" sz="3600" b="1" dirty="0">
                <a:solidFill>
                  <a:schemeClr val="bg1"/>
                </a:solidFill>
                <a:latin typeface="Lato" panose="020F0502020204030203" pitchFamily="34" charset="-18"/>
              </a:rPr>
              <a:t>propozycje do dyskusji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pl-PL" sz="2800" b="1" dirty="0">
                <a:solidFill>
                  <a:schemeClr val="bg1"/>
                </a:solidFill>
                <a:latin typeface="Lato" panose="020F0502020204030203" pitchFamily="34" charset="-18"/>
              </a:rPr>
              <a:t>czas pracy nauczycieli </a:t>
            </a:r>
            <a:r>
              <a:rPr lang="pl-PL" sz="2800" dirty="0">
                <a:solidFill>
                  <a:srgbClr val="00B0F0"/>
                </a:solidFill>
                <a:latin typeface="Lato" panose="020F0502020204030203" pitchFamily="34" charset="-18"/>
              </a:rPr>
              <a:t>– zmiana pensum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pl-PL" sz="2800" b="1" dirty="0">
                <a:solidFill>
                  <a:schemeClr val="bg1"/>
                </a:solidFill>
                <a:latin typeface="Lato" panose="020F0502020204030203" pitchFamily="34" charset="-18"/>
              </a:rPr>
              <a:t>system wynagradzania </a:t>
            </a:r>
            <a:r>
              <a:rPr lang="pl-PL" sz="2800" dirty="0">
                <a:solidFill>
                  <a:srgbClr val="00B0F0"/>
                </a:solidFill>
                <a:latin typeface="Lato" panose="020F0502020204030203" pitchFamily="34" charset="-18"/>
              </a:rPr>
              <a:t>nauczycieli i podwyższenie wynagrodzenia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pl-PL" sz="2800" b="1" dirty="0">
                <a:solidFill>
                  <a:schemeClr val="bg1"/>
                </a:solidFill>
                <a:latin typeface="Lato" panose="020F0502020204030203" pitchFamily="34" charset="-18"/>
              </a:rPr>
              <a:t>awans zawodowy </a:t>
            </a:r>
            <a:r>
              <a:rPr lang="pl-PL" sz="2800" dirty="0">
                <a:solidFill>
                  <a:srgbClr val="00B0F0"/>
                </a:solidFill>
                <a:latin typeface="Lato" panose="020F0502020204030203" pitchFamily="34" charset="-18"/>
              </a:rPr>
              <a:t>− uproszczenie sytemu </a:t>
            </a:r>
          </a:p>
        </p:txBody>
      </p:sp>
    </p:spTree>
    <p:extLst>
      <p:ext uri="{BB962C8B-B14F-4D97-AF65-F5344CB8AC3E}">
        <p14:creationId xmlns:p14="http://schemas.microsoft.com/office/powerpoint/2010/main" val="2282498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72949"/>
            </a:gs>
            <a:gs pos="100000">
              <a:srgbClr val="0E192C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59083" y="763930"/>
            <a:ext cx="9144000" cy="1008965"/>
          </a:xfrm>
        </p:spPr>
        <p:txBody>
          <a:bodyPr>
            <a:normAutofit/>
          </a:bodyPr>
          <a:lstStyle/>
          <a:p>
            <a:pPr algn="l"/>
            <a:r>
              <a:rPr lang="pl-PL" b="1" dirty="0">
                <a:solidFill>
                  <a:schemeClr val="bg1"/>
                </a:solidFill>
                <a:latin typeface="Lato" panose="020F0502020204030203" pitchFamily="34" charset="-18"/>
              </a:rPr>
              <a:t>Czas pracy nauczyciela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59083" y="2305330"/>
            <a:ext cx="10073833" cy="3675888"/>
          </a:xfrm>
        </p:spPr>
        <p:txBody>
          <a:bodyPr>
            <a:normAutofit lnSpcReduction="10000"/>
          </a:bodyPr>
          <a:lstStyle/>
          <a:p>
            <a:pPr marL="342900" indent="-342900" algn="l"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chemeClr val="bg1"/>
                </a:solidFill>
                <a:latin typeface="Lato" panose="020F0502020204030203" pitchFamily="34" charset="-18"/>
              </a:rPr>
              <a:t>Zmiana pensum</a:t>
            </a:r>
            <a:r>
              <a:rPr lang="pl-PL" dirty="0">
                <a:solidFill>
                  <a:srgbClr val="00B0F0"/>
                </a:solidFill>
                <a:latin typeface="Lato" panose="020F0502020204030203" pitchFamily="34" charset="-18"/>
              </a:rPr>
              <a:t> o 2 godziny dla większości nauczycieli</a:t>
            </a:r>
            <a:br>
              <a:rPr lang="pl-PL" dirty="0">
                <a:solidFill>
                  <a:srgbClr val="00B0F0"/>
                </a:solidFill>
                <a:latin typeface="Lato" panose="020F0502020204030203" pitchFamily="34" charset="-18"/>
              </a:rPr>
            </a:br>
            <a:r>
              <a:rPr lang="pl-PL" dirty="0">
                <a:solidFill>
                  <a:srgbClr val="00B0F0"/>
                </a:solidFill>
                <a:latin typeface="Lato" panose="020F0502020204030203" pitchFamily="34" charset="-18"/>
              </a:rPr>
              <a:t>(z wyjątkiem nauczycieli wychowania przedszkolnego)</a:t>
            </a:r>
          </a:p>
          <a:p>
            <a:pPr marL="342900" indent="-342900" algn="l"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chemeClr val="bg1"/>
                </a:solidFill>
                <a:latin typeface="Lato" panose="020F0502020204030203" pitchFamily="34" charset="-18"/>
              </a:rPr>
              <a:t>Trzyletni okres przejściowy:</a:t>
            </a:r>
            <a:br>
              <a:rPr lang="pl-PL" dirty="0">
                <a:solidFill>
                  <a:srgbClr val="00B0F0"/>
                </a:solidFill>
                <a:latin typeface="Lato" panose="020F0502020204030203" pitchFamily="34" charset="-18"/>
              </a:rPr>
            </a:br>
            <a:br>
              <a:rPr lang="pl-PL" dirty="0">
                <a:solidFill>
                  <a:srgbClr val="00B0F0"/>
                </a:solidFill>
                <a:latin typeface="Lato" panose="020F0502020204030203" pitchFamily="34" charset="-18"/>
              </a:rPr>
            </a:br>
            <a:r>
              <a:rPr lang="pl-PL" dirty="0">
                <a:solidFill>
                  <a:srgbClr val="00B0F0"/>
                </a:solidFill>
                <a:latin typeface="Lato" panose="020F0502020204030203" pitchFamily="34" charset="-18"/>
              </a:rPr>
              <a:t>decyzja nauczyciela o przyjęciu zwiększonego pensum </a:t>
            </a:r>
            <a:br>
              <a:rPr lang="pl-PL" dirty="0">
                <a:solidFill>
                  <a:srgbClr val="00B0F0"/>
                </a:solidFill>
                <a:latin typeface="Lato" panose="020F0502020204030203" pitchFamily="34" charset="-18"/>
              </a:rPr>
            </a:br>
            <a:r>
              <a:rPr lang="pl-PL" dirty="0">
                <a:solidFill>
                  <a:srgbClr val="00B0F0"/>
                </a:solidFill>
                <a:latin typeface="Lato" panose="020F0502020204030203" pitchFamily="34" charset="-18"/>
              </a:rPr>
              <a:t>z jednoczesnym wzrostem wynagrodzenia zasadniczego</a:t>
            </a:r>
            <a:br>
              <a:rPr lang="pl-PL" dirty="0">
                <a:solidFill>
                  <a:srgbClr val="00B0F0"/>
                </a:solidFill>
                <a:latin typeface="Lato" panose="020F0502020204030203" pitchFamily="34" charset="-18"/>
              </a:rPr>
            </a:br>
            <a:br>
              <a:rPr lang="pl-PL" dirty="0">
                <a:solidFill>
                  <a:srgbClr val="00B0F0"/>
                </a:solidFill>
                <a:latin typeface="Lato" panose="020F0502020204030203" pitchFamily="34" charset="-18"/>
              </a:rPr>
            </a:br>
            <a:r>
              <a:rPr lang="pl-PL" dirty="0">
                <a:solidFill>
                  <a:srgbClr val="00B0F0"/>
                </a:solidFill>
                <a:latin typeface="Lato" panose="020F0502020204030203" pitchFamily="34" charset="-18"/>
              </a:rPr>
              <a:t>lub</a:t>
            </a:r>
            <a:br>
              <a:rPr lang="pl-PL" dirty="0">
                <a:solidFill>
                  <a:srgbClr val="00B0F0"/>
                </a:solidFill>
                <a:latin typeface="Lato" panose="020F0502020204030203" pitchFamily="34" charset="-18"/>
              </a:rPr>
            </a:br>
            <a:br>
              <a:rPr lang="pl-PL" dirty="0">
                <a:solidFill>
                  <a:srgbClr val="00B0F0"/>
                </a:solidFill>
                <a:latin typeface="Lato" panose="020F0502020204030203" pitchFamily="34" charset="-18"/>
              </a:rPr>
            </a:br>
            <a:r>
              <a:rPr lang="pl-PL" dirty="0">
                <a:solidFill>
                  <a:srgbClr val="00B0F0"/>
                </a:solidFill>
                <a:latin typeface="Lato" panose="020F0502020204030203" pitchFamily="34" charset="-18"/>
              </a:rPr>
              <a:t>decyzja nauczyciela o zachowaniu dotychczasowego pensum</a:t>
            </a:r>
            <a:br>
              <a:rPr lang="pl-PL" dirty="0">
                <a:solidFill>
                  <a:srgbClr val="00B0F0"/>
                </a:solidFill>
                <a:latin typeface="Lato" panose="020F0502020204030203" pitchFamily="34" charset="-18"/>
              </a:rPr>
            </a:br>
            <a:r>
              <a:rPr lang="pl-PL" dirty="0">
                <a:solidFill>
                  <a:srgbClr val="00B0F0"/>
                </a:solidFill>
                <a:latin typeface="Lato" panose="020F0502020204030203" pitchFamily="34" charset="-18"/>
              </a:rPr>
              <a:t> i ustaleniu proporcjonalnego wynagrodzenia zasadniczego </a:t>
            </a:r>
          </a:p>
          <a:p>
            <a:pPr marL="342900" indent="-342900" algn="l"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pl-PL" dirty="0">
              <a:solidFill>
                <a:srgbClr val="00B0F0"/>
              </a:solidFill>
              <a:latin typeface="Lato" panose="020F0502020204030203" pitchFamily="34" charset="-18"/>
            </a:endParaRPr>
          </a:p>
          <a:p>
            <a:pPr marL="342900" indent="-342900" algn="l"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pl-PL" dirty="0">
              <a:solidFill>
                <a:srgbClr val="00B0F0"/>
              </a:solidFill>
              <a:latin typeface="Lato" panose="020F0502020204030203" pitchFamily="34" charset="-18"/>
            </a:endParaRPr>
          </a:p>
          <a:p>
            <a:pPr marL="342900" indent="-342900" algn="l"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pl-PL" dirty="0">
              <a:solidFill>
                <a:srgbClr val="00B0F0"/>
              </a:solidFill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314273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72949"/>
            </a:gs>
            <a:gs pos="100000">
              <a:srgbClr val="0E192C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65185" y="966025"/>
            <a:ext cx="9144000" cy="1517903"/>
          </a:xfrm>
        </p:spPr>
        <p:txBody>
          <a:bodyPr>
            <a:normAutofit/>
          </a:bodyPr>
          <a:lstStyle/>
          <a:p>
            <a:pPr algn="l"/>
            <a:r>
              <a:rPr lang="pl-PL" b="1" dirty="0">
                <a:solidFill>
                  <a:schemeClr val="bg1"/>
                </a:solidFill>
                <a:latin typeface="Lato" panose="020F0502020204030203" pitchFamily="34" charset="-18"/>
              </a:rPr>
              <a:t>Czas pracy nauczyciela</a:t>
            </a:r>
            <a:br>
              <a:rPr lang="pl-PL" b="1" dirty="0">
                <a:solidFill>
                  <a:schemeClr val="bg1"/>
                </a:solidFill>
                <a:latin typeface="Lato" panose="020F0502020204030203" pitchFamily="34" charset="-18"/>
              </a:rPr>
            </a:br>
            <a:r>
              <a:rPr lang="pl-PL" sz="3100" b="1" dirty="0">
                <a:solidFill>
                  <a:schemeClr val="bg1"/>
                </a:solidFill>
                <a:latin typeface="Lato" panose="020F0502020204030203" pitchFamily="34" charset="-18"/>
              </a:rPr>
              <a:t>wychowania fizycznego, plastyki i muzyki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65184" y="3254221"/>
            <a:ext cx="10108557" cy="3250750"/>
          </a:xfrm>
        </p:spPr>
        <p:txBody>
          <a:bodyPr>
            <a:normAutofit/>
          </a:bodyPr>
          <a:lstStyle/>
          <a:p>
            <a:pPr marL="342900" indent="-342900" algn="l">
              <a:spcBef>
                <a:spcPts val="24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00B0F0"/>
                </a:solidFill>
                <a:latin typeface="Lato" panose="020F0502020204030203" pitchFamily="34" charset="-18"/>
              </a:rPr>
              <a:t>Dodatkowe </a:t>
            </a:r>
            <a:r>
              <a:rPr lang="pl-PL" b="1" dirty="0">
                <a:solidFill>
                  <a:schemeClr val="bg1"/>
                </a:solidFill>
                <a:latin typeface="Lato" panose="020F0502020204030203" pitchFamily="34" charset="-18"/>
              </a:rPr>
              <a:t>2 godziny na zajęcia</a:t>
            </a:r>
            <a:r>
              <a:rPr lang="pl-PL" dirty="0">
                <a:solidFill>
                  <a:srgbClr val="00B0F0"/>
                </a:solidFill>
                <a:latin typeface="Lato" panose="020F0502020204030203" pitchFamily="34" charset="-18"/>
              </a:rPr>
              <a:t> realizowane przez nauczycieli wychowania fizycznego, plastyki i muzyki </a:t>
            </a:r>
          </a:p>
          <a:p>
            <a:pPr marL="342900" indent="-342900" algn="l">
              <a:spcBef>
                <a:spcPts val="24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00B0F0"/>
                </a:solidFill>
                <a:latin typeface="Lato" panose="020F0502020204030203" pitchFamily="34" charset="-18"/>
              </a:rPr>
              <a:t>Zajęcia mają służyć </a:t>
            </a:r>
            <a:r>
              <a:rPr lang="pl-PL" b="1" dirty="0">
                <a:solidFill>
                  <a:schemeClr val="bg1"/>
                </a:solidFill>
                <a:latin typeface="Lato" panose="020F0502020204030203" pitchFamily="34" charset="-18"/>
              </a:rPr>
              <a:t>rozwojowi zainteresowań uczniów</a:t>
            </a:r>
          </a:p>
          <a:p>
            <a:pPr marL="342900" indent="-342900" algn="l">
              <a:spcBef>
                <a:spcPts val="24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00B0F0"/>
                </a:solidFill>
                <a:latin typeface="Lato" panose="020F0502020204030203" pitchFamily="34" charset="-18"/>
              </a:rPr>
              <a:t>Możliwość </a:t>
            </a:r>
            <a:r>
              <a:rPr lang="pl-PL" b="1" dirty="0">
                <a:solidFill>
                  <a:schemeClr val="bg1"/>
                </a:solidFill>
                <a:latin typeface="Lato" panose="020F0502020204030203" pitchFamily="34" charset="-18"/>
              </a:rPr>
              <a:t>rozliczenia</a:t>
            </a:r>
            <a:r>
              <a:rPr lang="pl-PL" dirty="0">
                <a:solidFill>
                  <a:srgbClr val="00B0F0"/>
                </a:solidFill>
                <a:latin typeface="Lato" panose="020F0502020204030203" pitchFamily="34" charset="-18"/>
              </a:rPr>
              <a:t> przez nauczyciela </a:t>
            </a:r>
            <a:r>
              <a:rPr lang="pl-PL" b="1" dirty="0">
                <a:solidFill>
                  <a:schemeClr val="bg1"/>
                </a:solidFill>
                <a:latin typeface="Lato" panose="020F0502020204030203" pitchFamily="34" charset="-18"/>
              </a:rPr>
              <a:t>zajęć w dłuższym </a:t>
            </a:r>
            <a:br>
              <a:rPr lang="pl-PL" b="1" dirty="0">
                <a:solidFill>
                  <a:schemeClr val="bg1"/>
                </a:solidFill>
                <a:latin typeface="Lato" panose="020F0502020204030203" pitchFamily="34" charset="-18"/>
              </a:rPr>
            </a:br>
            <a:r>
              <a:rPr lang="pl-PL" b="1" dirty="0">
                <a:solidFill>
                  <a:schemeClr val="bg1"/>
                </a:solidFill>
                <a:latin typeface="Lato" panose="020F0502020204030203" pitchFamily="34" charset="-18"/>
              </a:rPr>
              <a:t>okresie </a:t>
            </a:r>
            <a:r>
              <a:rPr lang="pl-PL" dirty="0">
                <a:solidFill>
                  <a:srgbClr val="00B0F0"/>
                </a:solidFill>
                <a:latin typeface="Lato" panose="020F0502020204030203" pitchFamily="34" charset="-18"/>
              </a:rPr>
              <a:t>np. w systemie rocznym, kwartalnym czy miesięcznym</a:t>
            </a:r>
          </a:p>
        </p:txBody>
      </p:sp>
    </p:spTree>
    <p:extLst>
      <p:ext uri="{BB962C8B-B14F-4D97-AF65-F5344CB8AC3E}">
        <p14:creationId xmlns:p14="http://schemas.microsoft.com/office/powerpoint/2010/main" val="4276281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72949"/>
            </a:gs>
            <a:gs pos="100000">
              <a:srgbClr val="0E192C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778885" y="1"/>
            <a:ext cx="741311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09937" y="1869835"/>
            <a:ext cx="3652777" cy="1325563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Bef>
                <a:spcPts val="1800"/>
              </a:spcBef>
            </a:pPr>
            <a:r>
              <a:rPr lang="pl-PL" b="1" dirty="0">
                <a:solidFill>
                  <a:schemeClr val="bg1"/>
                </a:solidFill>
                <a:latin typeface="Lato" panose="020F0502020204030203" pitchFamily="34" charset="-18"/>
              </a:rPr>
              <a:t>Czas pracy</a:t>
            </a:r>
            <a:br>
              <a:rPr lang="pl-PL" b="1" dirty="0">
                <a:solidFill>
                  <a:schemeClr val="bg1"/>
                </a:solidFill>
                <a:latin typeface="Lato" panose="020F0502020204030203" pitchFamily="34" charset="-18"/>
              </a:rPr>
            </a:br>
            <a:r>
              <a:rPr lang="pl-PL" b="1" dirty="0">
                <a:solidFill>
                  <a:schemeClr val="bg1"/>
                </a:solidFill>
                <a:latin typeface="Lato" panose="020F0502020204030203" pitchFamily="34" charset="-18"/>
              </a:rPr>
              <a:t>nauczycieli</a:t>
            </a:r>
            <a:br>
              <a:rPr lang="pl-PL" b="1" dirty="0">
                <a:solidFill>
                  <a:schemeClr val="bg1"/>
                </a:solidFill>
                <a:latin typeface="Lato" panose="020F0502020204030203" pitchFamily="34" charset="-18"/>
              </a:rPr>
            </a:br>
            <a:r>
              <a:rPr lang="pl-PL" dirty="0">
                <a:solidFill>
                  <a:srgbClr val="00B0F0"/>
                </a:solidFill>
                <a:latin typeface="Lato" panose="020F0502020204030203" pitchFamily="34" charset="-18"/>
              </a:rPr>
              <a:t>w krajach</a:t>
            </a:r>
            <a:br>
              <a:rPr lang="pl-PL" dirty="0">
                <a:solidFill>
                  <a:srgbClr val="00B0F0"/>
                </a:solidFill>
                <a:latin typeface="Lato" panose="020F0502020204030203" pitchFamily="34" charset="-18"/>
              </a:rPr>
            </a:br>
            <a:r>
              <a:rPr lang="pl-PL" dirty="0">
                <a:solidFill>
                  <a:srgbClr val="00B0F0"/>
                </a:solidFill>
                <a:latin typeface="Lato" panose="020F0502020204030203" pitchFamily="34" charset="-18"/>
              </a:rPr>
              <a:t>OECD</a:t>
            </a:r>
          </a:p>
        </p:txBody>
      </p:sp>
      <p:pic>
        <p:nvPicPr>
          <p:cNvPr id="4" name="Symbol zastępczy zawartości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552" y="1408098"/>
            <a:ext cx="6655939" cy="40418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0915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72949"/>
            </a:gs>
            <a:gs pos="100000">
              <a:srgbClr val="0E192C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53946" y="862837"/>
            <a:ext cx="10515600" cy="1325563"/>
          </a:xfrm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  <a:latin typeface="Lato" panose="020F0502020204030203" pitchFamily="34" charset="-18"/>
              </a:rPr>
              <a:t>System wynagradzania nauczycieli </a:t>
            </a:r>
            <a:r>
              <a:rPr lang="pl-PL" sz="3600" b="1" dirty="0">
                <a:solidFill>
                  <a:schemeClr val="bg1"/>
                </a:solidFill>
                <a:latin typeface="Lato" panose="020F0502020204030203" pitchFamily="34" charset="-18"/>
              </a:rPr>
              <a:t>wynagrodzenie zasadnicze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53946" y="2693726"/>
            <a:ext cx="10515600" cy="3313534"/>
          </a:xfrm>
        </p:spPr>
        <p:txBody>
          <a:bodyPr>
            <a:normAutofit/>
          </a:bodyPr>
          <a:lstStyle/>
          <a:p>
            <a:pPr marL="540000" indent="-540000">
              <a:spcBef>
                <a:spcPts val="18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chemeClr val="bg1"/>
                </a:solidFill>
                <a:latin typeface="Lato" panose="020F0502020204030203" pitchFamily="34" charset="-18"/>
              </a:rPr>
              <a:t>uproszczenie systemu wynagrodzeń zasadniczych </a:t>
            </a:r>
            <a:br>
              <a:rPr lang="pl-PL" b="1" dirty="0">
                <a:solidFill>
                  <a:schemeClr val="bg1"/>
                </a:solidFill>
                <a:latin typeface="Lato" panose="020F0502020204030203" pitchFamily="34" charset="-18"/>
              </a:rPr>
            </a:br>
            <a:r>
              <a:rPr lang="pl-PL" b="1" dirty="0">
                <a:solidFill>
                  <a:schemeClr val="bg1"/>
                </a:solidFill>
                <a:latin typeface="Lato" panose="020F0502020204030203" pitchFamily="34" charset="-18"/>
              </a:rPr>
              <a:t>związanych z wykształceniem</a:t>
            </a:r>
            <a:r>
              <a:rPr lang="pl-PL" dirty="0">
                <a:solidFill>
                  <a:srgbClr val="00B0F0"/>
                </a:solidFill>
                <a:latin typeface="Lato" panose="020F0502020204030203" pitchFamily="34" charset="-18"/>
              </a:rPr>
              <a:t> – 2 kategorie zamiast </a:t>
            </a:r>
            <a:br>
              <a:rPr lang="pl-PL" dirty="0">
                <a:solidFill>
                  <a:srgbClr val="00B0F0"/>
                </a:solidFill>
                <a:latin typeface="Lato" panose="020F0502020204030203" pitchFamily="34" charset="-18"/>
              </a:rPr>
            </a:br>
            <a:r>
              <a:rPr lang="pl-PL" dirty="0">
                <a:solidFill>
                  <a:srgbClr val="00B0F0"/>
                </a:solidFill>
                <a:latin typeface="Lato" panose="020F0502020204030203" pitchFamily="34" charset="-18"/>
              </a:rPr>
              <a:t>3 kategorii wykształcenia</a:t>
            </a:r>
          </a:p>
          <a:p>
            <a:pPr marL="540000" indent="-540000">
              <a:spcBef>
                <a:spcPts val="18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00B0F0"/>
                </a:solidFill>
                <a:latin typeface="Lato" panose="020F0502020204030203" pitchFamily="34" charset="-18"/>
              </a:rPr>
              <a:t>związanie wysokości </a:t>
            </a:r>
            <a:r>
              <a:rPr lang="pl-PL" b="1" dirty="0">
                <a:solidFill>
                  <a:schemeClr val="bg1"/>
                </a:solidFill>
                <a:latin typeface="Lato" panose="020F0502020204030203" pitchFamily="34" charset="-18"/>
              </a:rPr>
              <a:t>wynagrodzenia zasadniczego </a:t>
            </a:r>
            <a:br>
              <a:rPr lang="pl-PL" b="1" dirty="0">
                <a:solidFill>
                  <a:schemeClr val="bg1"/>
                </a:solidFill>
                <a:latin typeface="Lato" panose="020F0502020204030203" pitchFamily="34" charset="-18"/>
              </a:rPr>
            </a:br>
            <a:r>
              <a:rPr lang="pl-PL" b="1" dirty="0">
                <a:solidFill>
                  <a:schemeClr val="bg1"/>
                </a:solidFill>
                <a:latin typeface="Lato" panose="020F0502020204030203" pitchFamily="34" charset="-18"/>
              </a:rPr>
              <a:t>z wysokością minimalnego wynagrodzenia za pracę</a:t>
            </a:r>
          </a:p>
          <a:p>
            <a:pPr marL="540000" indent="-540000">
              <a:spcBef>
                <a:spcPts val="18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chemeClr val="bg1"/>
                </a:solidFill>
                <a:latin typeface="Lato" panose="020F0502020204030203" pitchFamily="34" charset="-18"/>
              </a:rPr>
              <a:t>kwotowy wzrost wynagrodzenia zasadniczego </a:t>
            </a:r>
            <a:r>
              <a:rPr lang="pl-PL" dirty="0">
                <a:solidFill>
                  <a:srgbClr val="00B0F0"/>
                </a:solidFill>
                <a:latin typeface="Lato" panose="020F0502020204030203" pitchFamily="34" charset="-18"/>
              </a:rPr>
              <a:t>w związku </a:t>
            </a:r>
            <a:br>
              <a:rPr lang="pl-PL" dirty="0">
                <a:solidFill>
                  <a:srgbClr val="00B0F0"/>
                </a:solidFill>
                <a:latin typeface="Lato" panose="020F0502020204030203" pitchFamily="34" charset="-18"/>
              </a:rPr>
            </a:br>
            <a:r>
              <a:rPr lang="pl-PL" dirty="0">
                <a:solidFill>
                  <a:srgbClr val="00B0F0"/>
                </a:solidFill>
                <a:latin typeface="Lato" panose="020F0502020204030203" pitchFamily="34" charset="-18"/>
              </a:rPr>
              <a:t>z uzyskaniem kolejnego stopnia awansu zawodowego</a:t>
            </a:r>
          </a:p>
        </p:txBody>
      </p:sp>
    </p:spTree>
    <p:extLst>
      <p:ext uri="{BB962C8B-B14F-4D97-AF65-F5344CB8AC3E}">
        <p14:creationId xmlns:p14="http://schemas.microsoft.com/office/powerpoint/2010/main" val="8202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72949"/>
            </a:gs>
            <a:gs pos="100000">
              <a:srgbClr val="0E192C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4027" y="566571"/>
            <a:ext cx="11037425" cy="1097915"/>
          </a:xfrm>
        </p:spPr>
        <p:txBody>
          <a:bodyPr>
            <a:noAutofit/>
          </a:bodyPr>
          <a:lstStyle/>
          <a:p>
            <a:r>
              <a:rPr lang="pl-PL" sz="4000" b="1" dirty="0">
                <a:solidFill>
                  <a:schemeClr val="bg1"/>
                </a:solidFill>
                <a:latin typeface="Lato" panose="020F0502020204030203" pitchFamily="34" charset="-18"/>
              </a:rPr>
              <a:t>System wynagradzania nauczycieli dodatkowy wzrost wynagrodzenia zasadniczego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34028" y="2068693"/>
            <a:ext cx="10515600" cy="4351338"/>
          </a:xfrm>
        </p:spPr>
        <p:txBody>
          <a:bodyPr>
            <a:normAutofit lnSpcReduction="10000"/>
          </a:bodyPr>
          <a:lstStyle/>
          <a:p>
            <a:pPr marL="540000" indent="-540000">
              <a:spcBef>
                <a:spcPts val="18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chemeClr val="bg1"/>
                </a:solidFill>
              </a:rPr>
              <a:t>Zwiększenie wynagrodzenia zasadniczego </a:t>
            </a:r>
            <a:r>
              <a:rPr lang="pl-PL" dirty="0">
                <a:solidFill>
                  <a:srgbClr val="00B0F0"/>
                </a:solidFill>
                <a:latin typeface="Lato" panose="020F0502020204030203" pitchFamily="34" charset="-18"/>
              </a:rPr>
              <a:t>–</a:t>
            </a:r>
            <a:r>
              <a:rPr lang="pl-PL" dirty="0">
                <a:solidFill>
                  <a:srgbClr val="00B0F0"/>
                </a:solidFill>
              </a:rPr>
              <a:t> włączenie </a:t>
            </a:r>
            <a:br>
              <a:rPr lang="pl-PL" dirty="0">
                <a:solidFill>
                  <a:srgbClr val="00B0F0"/>
                </a:solidFill>
              </a:rPr>
            </a:br>
            <a:r>
              <a:rPr lang="pl-PL" dirty="0">
                <a:solidFill>
                  <a:srgbClr val="00B0F0"/>
                </a:solidFill>
              </a:rPr>
              <a:t>do wynagrodzenia kwoty jednorazowego dodatku uzupełniającego, odejście od rozliczania średnich wynagrodzeń nauczycieli przez samorząd terytorialny</a:t>
            </a:r>
          </a:p>
          <a:p>
            <a:pPr marL="540000" indent="-540000">
              <a:spcBef>
                <a:spcPts val="18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chemeClr val="bg1"/>
                </a:solidFill>
              </a:rPr>
              <a:t>Zwiększenie wynagrodzenia zasadniczego </a:t>
            </a:r>
            <a:r>
              <a:rPr lang="pl-PL" dirty="0">
                <a:solidFill>
                  <a:srgbClr val="00B0F0"/>
                </a:solidFill>
                <a:latin typeface="Lato" panose="020F0502020204030203" pitchFamily="34" charset="-18"/>
              </a:rPr>
              <a:t>–</a:t>
            </a:r>
            <a:r>
              <a:rPr lang="pl-PL" dirty="0">
                <a:solidFill>
                  <a:srgbClr val="00B0F0"/>
                </a:solidFill>
              </a:rPr>
              <a:t> przesunięcie </a:t>
            </a:r>
            <a:br>
              <a:rPr lang="pl-PL" dirty="0">
                <a:solidFill>
                  <a:srgbClr val="00B0F0"/>
                </a:solidFill>
              </a:rPr>
            </a:br>
            <a:r>
              <a:rPr lang="pl-PL" dirty="0">
                <a:solidFill>
                  <a:srgbClr val="00B0F0"/>
                </a:solidFill>
              </a:rPr>
              <a:t>na wynagrodzenia części środków z zakładowego funduszu świadczeń socjalnych i przejście do powszechnego systemu naliczania środków na </a:t>
            </a:r>
            <a:r>
              <a:rPr lang="pl-PL" dirty="0" err="1">
                <a:solidFill>
                  <a:srgbClr val="00B0F0"/>
                </a:solidFill>
              </a:rPr>
              <a:t>zfśs</a:t>
            </a:r>
            <a:endParaRPr lang="pl-PL" dirty="0">
              <a:solidFill>
                <a:srgbClr val="00B0F0"/>
              </a:solidFill>
            </a:endParaRPr>
          </a:p>
          <a:p>
            <a:pPr marL="540000" indent="-540000">
              <a:spcBef>
                <a:spcPts val="18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chemeClr val="bg1"/>
                </a:solidFill>
              </a:rPr>
              <a:t>Zwiększenie wynagrodzenia zasadniczego nauczycieli rozpoczynających pracę </a:t>
            </a:r>
            <a:r>
              <a:rPr lang="pl-PL" dirty="0">
                <a:solidFill>
                  <a:srgbClr val="00B0F0"/>
                </a:solidFill>
                <a:latin typeface="Lato" panose="020F0502020204030203" pitchFamily="34" charset="-18"/>
              </a:rPr>
              <a:t>–</a:t>
            </a:r>
            <a:r>
              <a:rPr lang="pl-PL" dirty="0">
                <a:solidFill>
                  <a:srgbClr val="00B0F0"/>
                </a:solidFill>
              </a:rPr>
              <a:t> przesunięcie środków ze świadczenia </a:t>
            </a:r>
            <a:br>
              <a:rPr lang="pl-PL" dirty="0">
                <a:solidFill>
                  <a:srgbClr val="00B0F0"/>
                </a:solidFill>
              </a:rPr>
            </a:br>
            <a:r>
              <a:rPr lang="pl-PL" dirty="0">
                <a:solidFill>
                  <a:srgbClr val="00B0F0"/>
                </a:solidFill>
              </a:rPr>
              <a:t>„na start”</a:t>
            </a:r>
          </a:p>
        </p:txBody>
      </p:sp>
    </p:spTree>
    <p:extLst>
      <p:ext uri="{BB962C8B-B14F-4D97-AF65-F5344CB8AC3E}">
        <p14:creationId xmlns:p14="http://schemas.microsoft.com/office/powerpoint/2010/main" val="354915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72949"/>
            </a:gs>
            <a:gs pos="100000">
              <a:srgbClr val="0E192C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654492"/>
            <a:ext cx="10515600" cy="1325563"/>
          </a:xfrm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  <a:latin typeface="Lato" panose="020F0502020204030203" pitchFamily="34" charset="-18"/>
              </a:rPr>
              <a:t>System wynagradzania nauczycieli</a:t>
            </a:r>
            <a:br>
              <a:rPr lang="pl-PL" b="1" dirty="0">
                <a:solidFill>
                  <a:schemeClr val="bg1"/>
                </a:solidFill>
                <a:latin typeface="Lato" panose="020F0502020204030203" pitchFamily="34" charset="-18"/>
              </a:rPr>
            </a:br>
            <a:r>
              <a:rPr lang="pl-PL" b="1" dirty="0">
                <a:solidFill>
                  <a:schemeClr val="bg1"/>
                </a:solidFill>
                <a:latin typeface="Lato" panose="020F0502020204030203" pitchFamily="34" charset="-18"/>
              </a:rPr>
              <a:t>składniki wynagrodzenia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485382"/>
            <a:ext cx="10515600" cy="3579752"/>
          </a:xfrm>
        </p:spPr>
        <p:txBody>
          <a:bodyPr>
            <a:normAutofit fontScale="92500"/>
          </a:bodyPr>
          <a:lstStyle/>
          <a:p>
            <a:pPr marL="540000" indent="-540000">
              <a:spcBef>
                <a:spcPts val="30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00B0F0"/>
                </a:solidFill>
                <a:latin typeface="Lato" panose="020F0502020204030203" pitchFamily="34" charset="-18"/>
              </a:rPr>
              <a:t>Określenie, w drodze rozporządzenia, kwotowych, </a:t>
            </a:r>
            <a:r>
              <a:rPr lang="pl-PL" b="1" dirty="0">
                <a:solidFill>
                  <a:schemeClr val="bg1"/>
                </a:solidFill>
                <a:latin typeface="Lato" panose="020F0502020204030203" pitchFamily="34" charset="-18"/>
              </a:rPr>
              <a:t>minimalnych stawek dodatków </a:t>
            </a:r>
            <a:r>
              <a:rPr lang="pl-PL" dirty="0">
                <a:solidFill>
                  <a:srgbClr val="00B0F0"/>
                </a:solidFill>
                <a:latin typeface="Lato" panose="020F0502020204030203" pitchFamily="34" charset="-18"/>
              </a:rPr>
              <a:t>do wynagrodzenia zasadniczego</a:t>
            </a:r>
          </a:p>
          <a:p>
            <a:pPr marL="540000" indent="-540000">
              <a:spcBef>
                <a:spcPts val="30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00B0F0"/>
                </a:solidFill>
                <a:latin typeface="Lato" panose="020F0502020204030203" pitchFamily="34" charset="-18"/>
              </a:rPr>
              <a:t>Ewentualne </a:t>
            </a:r>
            <a:r>
              <a:rPr lang="pl-PL" b="1" dirty="0">
                <a:solidFill>
                  <a:schemeClr val="bg1"/>
                </a:solidFill>
                <a:latin typeface="Lato" panose="020F0502020204030203" pitchFamily="34" charset="-18"/>
              </a:rPr>
              <a:t>określenie dodatkowych zadań </a:t>
            </a:r>
            <a:r>
              <a:rPr lang="pl-PL" dirty="0">
                <a:solidFill>
                  <a:srgbClr val="00B0F0"/>
                </a:solidFill>
                <a:latin typeface="Lato" panose="020F0502020204030203" pitchFamily="34" charset="-18"/>
              </a:rPr>
              <a:t>w szkole uprawniających do otrzymania dodatku funkcyjnego</a:t>
            </a:r>
          </a:p>
          <a:p>
            <a:pPr marL="540000" indent="-540000">
              <a:spcBef>
                <a:spcPts val="30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chemeClr val="bg1"/>
                </a:solidFill>
                <a:latin typeface="Lato" panose="020F0502020204030203" pitchFamily="34" charset="-18"/>
              </a:rPr>
              <a:t>Dodatek wiejski</a:t>
            </a:r>
            <a:r>
              <a:rPr lang="pl-PL" dirty="0">
                <a:solidFill>
                  <a:srgbClr val="00B0F0"/>
                </a:solidFill>
                <a:latin typeface="Lato" panose="020F0502020204030203" pitchFamily="34" charset="-18"/>
              </a:rPr>
              <a:t>, określony kwotowo, w takiej samej wysokości, niezależnie od posiadanego stopnia awansu zawodowego</a:t>
            </a:r>
          </a:p>
        </p:txBody>
      </p:sp>
    </p:spTree>
    <p:extLst>
      <p:ext uri="{BB962C8B-B14F-4D97-AF65-F5344CB8AC3E}">
        <p14:creationId xmlns:p14="http://schemas.microsoft.com/office/powerpoint/2010/main" val="4123213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72949"/>
            </a:gs>
            <a:gs pos="100000">
              <a:srgbClr val="0E192C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5391569"/>
              </p:ext>
            </p:extLst>
          </p:nvPr>
        </p:nvGraphicFramePr>
        <p:xfrm>
          <a:off x="533826" y="1377979"/>
          <a:ext cx="11124349" cy="4961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93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1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92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7726">
                  <a:extLst>
                    <a:ext uri="{9D8B030D-6E8A-4147-A177-3AD203B41FA5}">
                      <a16:colId xmlns:a16="http://schemas.microsoft.com/office/drawing/2014/main" val="1553038312"/>
                    </a:ext>
                  </a:extLst>
                </a:gridCol>
                <a:gridCol w="22627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42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 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3" marR="39133" marT="0" marB="0" anchor="ctr" anchorCtr="1"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nauczyciel stażysta</a:t>
                      </a:r>
                      <a:endParaRPr lang="pl-PL" sz="1800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3" marR="39133" marT="0" marB="0" anchor="ctr" anchorCtr="1"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nauczyciel kontraktowy</a:t>
                      </a:r>
                      <a:endParaRPr lang="pl-PL" sz="1800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3" marR="39133" marT="0" marB="0" anchor="ctr" anchorCtr="1"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nauczyciel mianowany</a:t>
                      </a:r>
                      <a:endParaRPr lang="pl-PL" sz="1800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3" marR="39133" marT="0" marB="0" anchor="ctr" anchorCtr="1"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nauczyciel dyplomowany</a:t>
                      </a:r>
                      <a:endParaRPr lang="pl-PL" sz="1800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3" marR="39133" marT="0" marB="0" anchor="ctr" anchorCtr="1"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42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obecne stawki wynagrodzenia zasadniczego</a:t>
                      </a:r>
                      <a:endParaRPr lang="pl-PL" sz="180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3" marR="39133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ato" panose="020F0502020204030203" pitchFamily="34" charset="-18"/>
                        </a:rPr>
                        <a:t>2949</a:t>
                      </a:r>
                      <a:endParaRPr lang="pl-PL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3" marR="39133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ato" panose="020F0502020204030203" pitchFamily="34" charset="-18"/>
                        </a:rPr>
                        <a:t>3034</a:t>
                      </a:r>
                      <a:endParaRPr lang="pl-PL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3" marR="39133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ato" panose="020F0502020204030203" pitchFamily="34" charset="-18"/>
                        </a:rPr>
                        <a:t>3445</a:t>
                      </a:r>
                      <a:endParaRPr lang="pl-PL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3" marR="39133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ato" panose="020F0502020204030203" pitchFamily="34" charset="-18"/>
                        </a:rPr>
                        <a:t>4046</a:t>
                      </a:r>
                      <a:endParaRPr lang="pl-PL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3" marR="39133" marT="0" marB="0"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072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Przykładowe możliwe   stawki wynagrodzenia zasadniczego</a:t>
                      </a:r>
                      <a:endParaRPr lang="pl-PL" sz="1800" strike="sng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3" marR="39133" marT="0" marB="0" anchor="ctr" anchorCtr="1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2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ato" panose="020F0502020204030203" pitchFamily="34" charset="-18"/>
                        </a:rPr>
                        <a:t> </a:t>
                      </a:r>
                      <a:endParaRPr lang="pl-PL" sz="18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3" marR="39133" marT="0" marB="0" anchor="ctr" anchorCtr="1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ato" panose="020F0502020204030203" pitchFamily="34" charset="-18"/>
                        </a:rPr>
                        <a:t>okres wprowadzenia </a:t>
                      </a:r>
                      <a:br>
                        <a:rPr lang="pl-PL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ato" panose="020F0502020204030203" pitchFamily="34" charset="-18"/>
                        </a:rPr>
                      </a:br>
                      <a:r>
                        <a:rPr lang="pl-PL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ato" panose="020F0502020204030203" pitchFamily="34" charset="-18"/>
                        </a:rPr>
                        <a:t>do zawodu</a:t>
                      </a:r>
                      <a:endParaRPr lang="pl-PL" sz="1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3" marR="39133" marT="0" marB="0" anchor="ctr" anchorCtr="1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ato" panose="020F0502020204030203" pitchFamily="34" charset="-18"/>
                        </a:rPr>
                        <a:t>nauczyciel mianowany</a:t>
                      </a:r>
                      <a:endParaRPr lang="pl-PL" sz="1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3" marR="39133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ato" panose="020F0502020204030203" pitchFamily="34" charset="-18"/>
                        </a:rPr>
                        <a:t>nauczyciel dyplomowany</a:t>
                      </a:r>
                      <a:endParaRPr lang="pl-PL" sz="1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3" marR="39133" marT="0" marB="0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328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wynagrodzenie zasadnicze </a:t>
                      </a:r>
                      <a:endParaRPr lang="pl-PL" sz="1800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3" marR="39133" marT="0" marB="0" anchor="ctr" anchorCtr="1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42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możliwa stawka wynagrodzenia zasadniczego</a:t>
                      </a:r>
                      <a:endParaRPr lang="pl-PL" sz="1800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3" marR="39133" marT="0" marB="0" anchor="ctr" anchorCtr="1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ato" panose="020F0502020204030203" pitchFamily="34" charset="-18"/>
                        </a:rPr>
                        <a:t>3 500</a:t>
                      </a:r>
                      <a:endParaRPr lang="pl-PL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3" marR="39133" marT="0" marB="0" anchor="ctr" anchorCtr="1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ato" panose="020F0502020204030203" pitchFamily="34" charset="-18"/>
                        </a:rPr>
                        <a:t>3 900</a:t>
                      </a:r>
                      <a:endParaRPr lang="pl-PL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3" marR="39133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ato" panose="020F0502020204030203" pitchFamily="34" charset="-18"/>
                        </a:rPr>
                        <a:t>4 500</a:t>
                      </a:r>
                      <a:endParaRPr lang="pl-PL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3" marR="39133" marT="0" marB="0"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350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różnica w wynagrodzeniu zasadniczym w stosunku </a:t>
                      </a:r>
                      <a:br>
                        <a:rPr lang="pl-PL" sz="18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</a:br>
                      <a:r>
                        <a:rPr lang="pl-PL" sz="18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do obecnych stawek</a:t>
                      </a:r>
                      <a:endParaRPr lang="pl-PL" sz="1800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3" marR="39133" marT="0" marB="0" anchor="ctr" anchorCtr="1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ato" panose="020F0502020204030203" pitchFamily="34" charset="-18"/>
                        </a:rPr>
                        <a:t>+ 551 </a:t>
                      </a:r>
                      <a:r>
                        <a:rPr lang="pl-PL" sz="20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ato" panose="020F0502020204030203" pitchFamily="34" charset="-18"/>
                        </a:rPr>
                        <a:t>(nauczyciela stażysty)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ato" panose="020F0502020204030203" pitchFamily="34" charset="-18"/>
                        </a:rPr>
                        <a:t>+466 </a:t>
                      </a:r>
                      <a:r>
                        <a:rPr lang="pl-PL" sz="20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ato" panose="020F0502020204030203" pitchFamily="34" charset="-18"/>
                        </a:rPr>
                        <a:t>(nauczyciela kontraktowego)</a:t>
                      </a:r>
                      <a:endParaRPr lang="pl-PL" sz="2000" b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3" marR="39133" marT="0" marB="0" anchor="ctr" anchorCtr="1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ato" panose="020F0502020204030203" pitchFamily="34" charset="-18"/>
                        </a:rPr>
                        <a:t>+455</a:t>
                      </a:r>
                      <a:endParaRPr lang="pl-PL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3" marR="39133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ato" panose="020F0502020204030203" pitchFamily="34" charset="-18"/>
                        </a:rPr>
                        <a:t>+454</a:t>
                      </a:r>
                      <a:endParaRPr lang="pl-PL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3" marR="39133" marT="0" marB="0"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5293" y="345413"/>
            <a:ext cx="11261416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33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  <a:cs typeface="Arial" panose="020B0604020202020204" pitchFamily="34" charset="0"/>
              </a:rPr>
              <a:t>Przykładowe możliwe stawki wynagrodzenia zasadniczego</a:t>
            </a:r>
            <a:endParaRPr kumimoji="0" lang="pl-PL" altLang="pl-PL" sz="33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11844058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545</Words>
  <Application>Microsoft Office PowerPoint</Application>
  <PresentationFormat>Panoramiczny</PresentationFormat>
  <Paragraphs>66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9" baseType="lpstr">
      <vt:lpstr>Lato</vt:lpstr>
      <vt:lpstr>Calibri Light</vt:lpstr>
      <vt:lpstr>Arial</vt:lpstr>
      <vt:lpstr>Times New Roman</vt:lpstr>
      <vt:lpstr>Calibri</vt:lpstr>
      <vt:lpstr>Wingdings</vt:lpstr>
      <vt:lpstr>Motyw pakietu Office</vt:lpstr>
      <vt:lpstr>Status zawodowy nauczyciela </vt:lpstr>
      <vt:lpstr>Główne obszary zmian propozycje do dyskusji </vt:lpstr>
      <vt:lpstr>Czas pracy nauczyciela</vt:lpstr>
      <vt:lpstr>Czas pracy nauczyciela wychowania fizycznego, plastyki i muzyki</vt:lpstr>
      <vt:lpstr>Czas pracy nauczycieli w krajach OECD</vt:lpstr>
      <vt:lpstr>System wynagradzania nauczycieli wynagrodzenie zasadnicze</vt:lpstr>
      <vt:lpstr>System wynagradzania nauczycieli dodatkowy wzrost wynagrodzenia zasadniczego</vt:lpstr>
      <vt:lpstr>System wynagradzania nauczycieli składniki wynagrodzenia </vt:lpstr>
      <vt:lpstr>Prezentacja programu PowerPoint</vt:lpstr>
      <vt:lpstr>Awans zawodowy nauczycieli</vt:lpstr>
      <vt:lpstr>Ocena pracy nauczyciela</vt:lpstr>
      <vt:lpstr>Urlop wypoczynkowy nauczyciela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zawodowy nauczyciela</dc:title>
  <dc:creator>Sadlak Justyna</dc:creator>
  <cp:lastModifiedBy>Liliana Dąbrowska</cp:lastModifiedBy>
  <cp:revision>49</cp:revision>
  <dcterms:created xsi:type="dcterms:W3CDTF">2021-05-10T12:53:34Z</dcterms:created>
  <dcterms:modified xsi:type="dcterms:W3CDTF">2021-05-24T09:50:24Z</dcterms:modified>
</cp:coreProperties>
</file>