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E81266-36C2-4549-94CE-AF3C7688F8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W którym miejscu jesteśmy?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5BB5E55-8B54-44FE-B258-AB4CDEEE9C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37387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37A283-6E10-413C-8B93-751D7133B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Propozycja ministra Przemysława </a:t>
            </a:r>
            <a:r>
              <a:rPr lang="pl-PL" dirty="0" err="1"/>
              <a:t>Czarnka</a:t>
            </a:r>
            <a:br>
              <a:rPr lang="pl-PL" dirty="0"/>
            </a:br>
            <a:r>
              <a:rPr lang="pl-PL" dirty="0"/>
              <a:t>z 23 sierpnia 2022 r.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688D1F-E4E3-4D09-B19E-BAE7A8B19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2961549"/>
          </a:xfrm>
        </p:spPr>
        <p:txBody>
          <a:bodyPr>
            <a:normAutofit/>
          </a:bodyPr>
          <a:lstStyle/>
          <a:p>
            <a:r>
              <a:rPr lang="pl-PL" sz="2400" dirty="0"/>
              <a:t>kwota bazowa od 1 stycznia 2023 r.               – </a:t>
            </a:r>
            <a:r>
              <a:rPr lang="pl-PL" sz="2400" b="1" dirty="0"/>
              <a:t>4.025,87 zł</a:t>
            </a:r>
          </a:p>
          <a:p>
            <a:r>
              <a:rPr lang="pl-PL" sz="2400" dirty="0"/>
              <a:t>kwota bazowa obecna                                  – </a:t>
            </a:r>
            <a:r>
              <a:rPr lang="pl-PL" sz="2400" b="1" dirty="0"/>
              <a:t>3.537, 80 zł</a:t>
            </a:r>
          </a:p>
          <a:p>
            <a:r>
              <a:rPr lang="pl-PL" sz="2400" b="1" dirty="0"/>
              <a:t>wzrost o 488,07 zł</a:t>
            </a:r>
          </a:p>
          <a:p>
            <a:r>
              <a:rPr lang="pl-PL" sz="2400" dirty="0"/>
              <a:t>kwota bazowa z projektu ustawy budżetowej – </a:t>
            </a:r>
            <a:r>
              <a:rPr lang="pl-PL" sz="2400" b="1" dirty="0"/>
              <a:t>3.693,46 zł</a:t>
            </a:r>
          </a:p>
          <a:p>
            <a:r>
              <a:rPr lang="pl-PL" sz="2400" b="1" dirty="0"/>
              <a:t>wzrost o 155, 60 zł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8115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AC1888-73E1-49B0-80E7-644F0DD81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Średnie  wynagrodzenie  nauczycieli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6316F9-A1F1-46E2-BFE3-AC5B9F8C3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średnie wynagrodzenie nauczyciela początkującego wg ministra Przemysława </a:t>
            </a:r>
            <a:r>
              <a:rPr lang="pl-PL" dirty="0" err="1"/>
              <a:t>Czarnka</a:t>
            </a:r>
            <a:r>
              <a:rPr lang="pl-PL" dirty="0"/>
              <a:t>                 – </a:t>
            </a:r>
            <a:r>
              <a:rPr lang="pl-PL" b="1" dirty="0"/>
              <a:t>4.831, 04 zł</a:t>
            </a:r>
          </a:p>
          <a:p>
            <a:r>
              <a:rPr lang="pl-PL" dirty="0"/>
              <a:t>średnie wynagrodzenie nauczyciela początkującego według projektu ustawy budżetowej              – </a:t>
            </a:r>
            <a:r>
              <a:rPr lang="pl-PL" b="1" dirty="0"/>
              <a:t>4.432,15 zł</a:t>
            </a:r>
          </a:p>
          <a:p>
            <a:r>
              <a:rPr lang="pl-PL" dirty="0"/>
              <a:t>średnie wynagrodzenie nauczyciela mianowanego według ministra Przemysława </a:t>
            </a:r>
            <a:r>
              <a:rPr lang="pl-PL" dirty="0" err="1"/>
              <a:t>Czarnka</a:t>
            </a:r>
            <a:r>
              <a:rPr lang="pl-PL" dirty="0"/>
              <a:t>              – </a:t>
            </a:r>
            <a:r>
              <a:rPr lang="pl-PL" b="1" dirty="0"/>
              <a:t>5.797,25 zł</a:t>
            </a:r>
          </a:p>
          <a:p>
            <a:r>
              <a:rPr lang="pl-PL" dirty="0"/>
              <a:t>średnie wynagrodzenie nauczyciela mianowanego według projektu ustawy budżetowej                 – </a:t>
            </a:r>
            <a:r>
              <a:rPr lang="pl-PL" b="1" dirty="0"/>
              <a:t>5.318,58 zł</a:t>
            </a:r>
          </a:p>
          <a:p>
            <a:r>
              <a:rPr lang="pl-PL" dirty="0"/>
              <a:t>średnie wynagrodzenie nauczyciela dyplomowanego według ministra Przemysława </a:t>
            </a:r>
            <a:r>
              <a:rPr lang="pl-PL" dirty="0" err="1"/>
              <a:t>Czarnka</a:t>
            </a:r>
            <a:r>
              <a:rPr lang="pl-PL" dirty="0"/>
              <a:t>          – </a:t>
            </a:r>
            <a:r>
              <a:rPr lang="pl-PL" b="1" dirty="0"/>
              <a:t>7.407,60 zł</a:t>
            </a:r>
          </a:p>
          <a:p>
            <a:r>
              <a:rPr lang="pl-PL" dirty="0"/>
              <a:t>średnie wynagrodzenie nauczyciela dyplomowanego według projektu ustawy budżetowej             – </a:t>
            </a:r>
            <a:r>
              <a:rPr lang="pl-PL" b="1" dirty="0"/>
              <a:t>6.795,97 zł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8948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42DACF-823A-492D-A51F-A1FC62CF3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Minimalne  stawki  wynagrodzenia zasadniczego </a:t>
            </a:r>
            <a:br>
              <a:rPr lang="pl-PL" dirty="0"/>
            </a:br>
            <a:r>
              <a:rPr lang="pl-PL" dirty="0"/>
              <a:t>od 1 września 2022 r./od 1 stycznia 2023 r.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F34C8A-D010-4159-9C1D-C125648B3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732577"/>
            <a:ext cx="11029615" cy="2309940"/>
          </a:xfrm>
        </p:spPr>
        <p:txBody>
          <a:bodyPr>
            <a:normAutofit/>
          </a:bodyPr>
          <a:lstStyle/>
          <a:p>
            <a:r>
              <a:rPr lang="pl-PL" sz="2400" dirty="0"/>
              <a:t>nauczyciel początkujący    – </a:t>
            </a:r>
            <a:r>
              <a:rPr lang="pl-PL" sz="2400" b="1" dirty="0"/>
              <a:t>3.424,00 zł</a:t>
            </a:r>
          </a:p>
          <a:p>
            <a:r>
              <a:rPr lang="pl-PL" sz="2400" dirty="0"/>
              <a:t>nauczyciel mianowany      – </a:t>
            </a:r>
            <a:r>
              <a:rPr lang="pl-PL" sz="2400" b="1" dirty="0"/>
              <a:t>3.597,00 zł</a:t>
            </a:r>
          </a:p>
          <a:p>
            <a:r>
              <a:rPr lang="pl-PL" sz="2400" dirty="0"/>
              <a:t>nauczyciel dyplomowany  – </a:t>
            </a:r>
            <a:r>
              <a:rPr lang="pl-PL" sz="2400" b="1" dirty="0"/>
              <a:t>4.224,00 zł</a:t>
            </a:r>
          </a:p>
        </p:txBody>
      </p:sp>
    </p:spTree>
    <p:extLst>
      <p:ext uri="{BB962C8B-B14F-4D97-AF65-F5344CB8AC3E}">
        <p14:creationId xmlns:p14="http://schemas.microsoft.com/office/powerpoint/2010/main" val="2406615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DC782-BF49-447C-8651-ED3480427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Subwencja oświatowa w roku 2023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67105D-6A6A-4013-8D66-837FF9AD3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subwencja oświatowa według ministra Przemysława </a:t>
            </a:r>
            <a:r>
              <a:rPr lang="pl-PL" sz="2400" dirty="0" err="1"/>
              <a:t>Czarnka</a:t>
            </a:r>
            <a:r>
              <a:rPr lang="pl-PL" sz="2400" dirty="0"/>
              <a:t> – </a:t>
            </a:r>
            <a:r>
              <a:rPr lang="pl-PL" sz="2400" b="1" dirty="0"/>
              <a:t>64,4 mld</a:t>
            </a:r>
          </a:p>
          <a:p>
            <a:r>
              <a:rPr lang="pl-PL" sz="2400" b="1" dirty="0"/>
              <a:t>wzrost – 20,8 proc.</a:t>
            </a:r>
          </a:p>
          <a:p>
            <a:r>
              <a:rPr lang="pl-PL" sz="2400" dirty="0"/>
              <a:t>subwencja oświatowa według projektu budżetu                    – </a:t>
            </a:r>
            <a:r>
              <a:rPr lang="pl-PL" sz="2400" b="1" dirty="0"/>
              <a:t>60,6 mld</a:t>
            </a:r>
          </a:p>
          <a:p>
            <a:r>
              <a:rPr lang="pl-PL" sz="2400" b="1" dirty="0"/>
              <a:t>wzrost o 13,7 proc.</a:t>
            </a:r>
          </a:p>
        </p:txBody>
      </p:sp>
    </p:spTree>
    <p:extLst>
      <p:ext uri="{BB962C8B-B14F-4D97-AF65-F5344CB8AC3E}">
        <p14:creationId xmlns:p14="http://schemas.microsoft.com/office/powerpoint/2010/main" val="3443649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98ACE0-6866-4DFC-9B7A-FF5BCD55B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Skutki  nowelizacji  Karty  nauczyciela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BEE99B-202C-43A3-9261-EF8C2BC6C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677504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sz="2000" dirty="0"/>
              <a:t>Zmniejszenie liczby stopni (likwidacja stopnia nauczyciela stażysty i nauczyciela kontraktowego).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sz="2000" dirty="0"/>
              <a:t> Wprowadzenie dwóch stopni awansu zawodowego nauczyciela: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pl-PL" sz="2000" dirty="0"/>
              <a:t>nauczyciel mianowany (uzyskanie tego stopnia jest poprzedzone  przygotowaniem do zawodu nauczyciela);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pl-PL" sz="2000" dirty="0"/>
              <a:t>nauczyciel dyplomowany.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sz="2000" dirty="0"/>
              <a:t> Likwidacja staży, planów rozwoju zawodowego, sprawozdań z ich realizacji, ocen dorobku zawodowego nauczycieli za okres stażu.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sz="2000" dirty="0"/>
              <a:t> Zastąpienie oceny dorobku zawodowego oceną pracy nauczyciela.</a:t>
            </a:r>
          </a:p>
          <a:p>
            <a:pPr marL="457200" indent="-457200" algn="just">
              <a:buFont typeface="+mj-lt"/>
              <a:buAutoNum type="arabicParenR"/>
            </a:pPr>
            <a:endParaRPr lang="pl-PL" sz="20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3003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A90707-4354-430F-9D3B-26159F147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Ogólnopolski strajk pracowników oświaty 2019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296C49-F691-401E-AB4C-6BF2D99CC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800" dirty="0"/>
              <a:t>Nowelizacja Karty Nauczyciela z 13 czerwca 2019 r.:</a:t>
            </a:r>
          </a:p>
          <a:p>
            <a:pPr algn="just"/>
            <a:r>
              <a:rPr lang="pl-PL" sz="2800" dirty="0"/>
              <a:t>awans zawodowy i ocena pracy nauczycieli (powrót do poprzednio obowiązujących rozwiązań),</a:t>
            </a:r>
          </a:p>
          <a:p>
            <a:pPr algn="just"/>
            <a:r>
              <a:rPr lang="pl-PL" sz="2800" dirty="0"/>
              <a:t>wynagrodzenia nauczycieli (dodatek za wychowawstwo w szkołach                      i przedszkolach, wzrost pensji nauczycieli).</a:t>
            </a:r>
          </a:p>
          <a:p>
            <a:endParaRPr lang="pl-PL" sz="28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82605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F08A6D-EABE-45A9-9ABC-13F6B7556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Zadania dla ogniw </a:t>
            </a:r>
            <a:r>
              <a:rPr lang="pl-PL" dirty="0" err="1"/>
              <a:t>znp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FE7DBA-62CB-428B-BDB5-323760DC6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28801"/>
            <a:ext cx="11029615" cy="3648722"/>
          </a:xfrm>
        </p:spPr>
        <p:txBody>
          <a:bodyPr>
            <a:normAutofit/>
          </a:bodyPr>
          <a:lstStyle/>
          <a:p>
            <a:r>
              <a:rPr lang="pl-PL" sz="3200" dirty="0"/>
              <a:t>Uzgodnienie regulaminów wynagradzania nauczycieli.</a:t>
            </a:r>
          </a:p>
          <a:p>
            <a:pPr marL="0" indent="0">
              <a:buNone/>
            </a:pPr>
            <a:endParaRPr lang="pl-PL" sz="3200" dirty="0"/>
          </a:p>
          <a:p>
            <a:r>
              <a:rPr lang="pl-PL" sz="3200" dirty="0"/>
              <a:t>Wprowadzenie do statutów zapisów o sposobie realizacji                   tzw. </a:t>
            </a:r>
            <a:r>
              <a:rPr lang="pl-PL" sz="3200" dirty="0" err="1"/>
              <a:t>czarnkowej</a:t>
            </a:r>
            <a:r>
              <a:rPr lang="pl-PL" sz="3200" dirty="0"/>
              <a:t> godziny.</a:t>
            </a:r>
          </a:p>
        </p:txBody>
      </p:sp>
    </p:spTree>
    <p:extLst>
      <p:ext uri="{BB962C8B-B14F-4D97-AF65-F5344CB8AC3E}">
        <p14:creationId xmlns:p14="http://schemas.microsoft.com/office/powerpoint/2010/main" val="3665967737"/>
      </p:ext>
    </p:extLst>
  </p:cSld>
  <p:clrMapOvr>
    <a:masterClrMapping/>
  </p:clrMapOvr>
</p:sld>
</file>

<file path=ppt/theme/theme1.xml><?xml version="1.0" encoding="utf-8"?>
<a:theme xmlns:a="http://schemas.openxmlformats.org/drawingml/2006/main" name="Dyw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Dywidenda</Template>
  <TotalTime>50</TotalTime>
  <Words>322</Words>
  <Application>Microsoft Office PowerPoint</Application>
  <PresentationFormat>Panoramiczny</PresentationFormat>
  <Paragraphs>38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Gill Sans MT</vt:lpstr>
      <vt:lpstr>Wingdings</vt:lpstr>
      <vt:lpstr>Wingdings 2</vt:lpstr>
      <vt:lpstr>Dywidenda</vt:lpstr>
      <vt:lpstr>W którym miejscu jesteśmy?</vt:lpstr>
      <vt:lpstr>Propozycja ministra Przemysława Czarnka z 23 sierpnia 2022 r.</vt:lpstr>
      <vt:lpstr>Średnie  wynagrodzenie  nauczycieli</vt:lpstr>
      <vt:lpstr>Minimalne  stawki  wynagrodzenia zasadniczego  od 1 września 2022 r./od 1 stycznia 2023 r.</vt:lpstr>
      <vt:lpstr>Subwencja oświatowa w roku 2023</vt:lpstr>
      <vt:lpstr>Skutki  nowelizacji  Karty  nauczyciela</vt:lpstr>
      <vt:lpstr>Ogólnopolski strajk pracowników oświaty 2019</vt:lpstr>
      <vt:lpstr>Zadania dla ogniw znp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 którym miejscu jesteśmy?</dc:title>
  <dc:creator>Liliana Dąbrowska</dc:creator>
  <cp:lastModifiedBy>Liliana Dąbrowska</cp:lastModifiedBy>
  <cp:revision>8</cp:revision>
  <dcterms:created xsi:type="dcterms:W3CDTF">2022-09-19T06:36:36Z</dcterms:created>
  <dcterms:modified xsi:type="dcterms:W3CDTF">2022-09-19T07:27:20Z</dcterms:modified>
</cp:coreProperties>
</file>