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321" r:id="rId7"/>
    <p:sldId id="282" r:id="rId8"/>
    <p:sldId id="284" r:id="rId9"/>
    <p:sldId id="294" r:id="rId10"/>
    <p:sldId id="285" r:id="rId11"/>
    <p:sldId id="279" r:id="rId12"/>
    <p:sldId id="320" r:id="rId13"/>
    <p:sldId id="281" r:id="rId14"/>
    <p:sldId id="295" r:id="rId15"/>
    <p:sldId id="296" r:id="rId16"/>
    <p:sldId id="292" r:id="rId17"/>
    <p:sldId id="287" r:id="rId18"/>
    <p:sldId id="280" r:id="rId19"/>
    <p:sldId id="290" r:id="rId20"/>
    <p:sldId id="297" r:id="rId21"/>
    <p:sldId id="298" r:id="rId22"/>
    <p:sldId id="311" r:id="rId23"/>
    <p:sldId id="309" r:id="rId24"/>
    <p:sldId id="299" r:id="rId25"/>
    <p:sldId id="300" r:id="rId26"/>
    <p:sldId id="302" r:id="rId27"/>
    <p:sldId id="301" r:id="rId28"/>
    <p:sldId id="258" r:id="rId29"/>
    <p:sldId id="312" r:id="rId30"/>
    <p:sldId id="303" r:id="rId31"/>
    <p:sldId id="314" r:id="rId32"/>
    <p:sldId id="313" r:id="rId33"/>
    <p:sldId id="308" r:id="rId34"/>
    <p:sldId id="315" r:id="rId35"/>
    <p:sldId id="316" r:id="rId36"/>
    <p:sldId id="317" r:id="rId37"/>
    <p:sldId id="318" r:id="rId38"/>
    <p:sldId id="319" r:id="rId39"/>
    <p:sldId id="307" r:id="rId4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61F47B-1CA9-9D8E-37E5-8FE5DEF7F77D}" v="1" dt="2020-10-19T18:36:10.420"/>
    <p1510:client id="{A52E1B31-9B4C-6415-0899-423681C50AF9}" v="1" dt="2020-10-19T18:34:24.500"/>
    <p1510:client id="{BD42F79C-4D32-4497-922F-4878D5EAD00A}" v="2" dt="2020-11-05T15:04:05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BD14C1-0096-4061-9E4C-7746DE9BA52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pl-PL"/>
        </a:p>
      </dgm:t>
    </dgm:pt>
    <dgm:pt modelId="{9F425BC5-D97C-4167-8602-827B760F7876}">
      <dgm:prSet phldrT="[Tekst]" phldr="1"/>
      <dgm:spPr/>
      <dgm:t>
        <a:bodyPr/>
        <a:lstStyle/>
        <a:p>
          <a:endParaRPr lang="pl-PL"/>
        </a:p>
      </dgm:t>
    </dgm:pt>
    <dgm:pt modelId="{3DBCFE63-FEC2-488D-BDF9-BB0C5BF630C4}" type="parTrans" cxnId="{9BB726CB-EA20-4DB0-A9D9-E0A1B691F5E5}">
      <dgm:prSet/>
      <dgm:spPr/>
      <dgm:t>
        <a:bodyPr/>
        <a:lstStyle/>
        <a:p>
          <a:endParaRPr lang="pl-PL"/>
        </a:p>
      </dgm:t>
    </dgm:pt>
    <dgm:pt modelId="{3BFF67E3-2E1F-4EC1-88EF-DF818663C9FE}" type="sibTrans" cxnId="{9BB726CB-EA20-4DB0-A9D9-E0A1B691F5E5}">
      <dgm:prSet/>
      <dgm:spPr/>
      <dgm:t>
        <a:bodyPr/>
        <a:lstStyle/>
        <a:p>
          <a:endParaRPr lang="pl-PL"/>
        </a:p>
      </dgm:t>
    </dgm:pt>
    <dgm:pt modelId="{90330E12-7152-4EA4-8951-F229D4EFC7E2}">
      <dgm:prSet phldrT="[Tekst]" phldr="1"/>
      <dgm:spPr/>
      <dgm:t>
        <a:bodyPr/>
        <a:lstStyle/>
        <a:p>
          <a:endParaRPr lang="pl-PL"/>
        </a:p>
      </dgm:t>
    </dgm:pt>
    <dgm:pt modelId="{AA2ADA98-4593-443A-96E6-DE653EE732CE}" type="parTrans" cxnId="{FFEEDC82-874A-43E7-8B75-5A63D3378677}">
      <dgm:prSet/>
      <dgm:spPr/>
      <dgm:t>
        <a:bodyPr/>
        <a:lstStyle/>
        <a:p>
          <a:endParaRPr lang="pl-PL"/>
        </a:p>
      </dgm:t>
    </dgm:pt>
    <dgm:pt modelId="{564AFF7D-39E9-462A-A3C6-88EB82FC60DD}" type="sibTrans" cxnId="{FFEEDC82-874A-43E7-8B75-5A63D3378677}">
      <dgm:prSet/>
      <dgm:spPr/>
      <dgm:t>
        <a:bodyPr/>
        <a:lstStyle/>
        <a:p>
          <a:endParaRPr lang="pl-PL"/>
        </a:p>
      </dgm:t>
    </dgm:pt>
    <dgm:pt modelId="{AA85FE28-FC98-4037-8522-AF5BFF01D136}">
      <dgm:prSet phldrT="[Tekst]" phldr="1"/>
      <dgm:spPr/>
      <dgm:t>
        <a:bodyPr/>
        <a:lstStyle/>
        <a:p>
          <a:endParaRPr lang="pl-PL"/>
        </a:p>
      </dgm:t>
    </dgm:pt>
    <dgm:pt modelId="{8F748685-7858-4FD0-8E6B-53E1CDE9BF44}" type="parTrans" cxnId="{5615B9D5-3E05-42A1-9AA4-16C4D6DB2288}">
      <dgm:prSet/>
      <dgm:spPr/>
      <dgm:t>
        <a:bodyPr/>
        <a:lstStyle/>
        <a:p>
          <a:endParaRPr lang="pl-PL"/>
        </a:p>
      </dgm:t>
    </dgm:pt>
    <dgm:pt modelId="{AC8651C8-BAAD-4A0C-BD80-B04318132449}" type="sibTrans" cxnId="{5615B9D5-3E05-42A1-9AA4-16C4D6DB2288}">
      <dgm:prSet/>
      <dgm:spPr/>
      <dgm:t>
        <a:bodyPr/>
        <a:lstStyle/>
        <a:p>
          <a:endParaRPr lang="pl-PL"/>
        </a:p>
      </dgm:t>
    </dgm:pt>
    <dgm:pt modelId="{EC578129-BADF-4149-BBF9-AD4DCCAC8499}">
      <dgm:prSet phldrT="[Tekst]" phldr="1"/>
      <dgm:spPr/>
      <dgm:t>
        <a:bodyPr/>
        <a:lstStyle/>
        <a:p>
          <a:endParaRPr lang="pl-PL"/>
        </a:p>
      </dgm:t>
    </dgm:pt>
    <dgm:pt modelId="{E96039B5-347F-4FB8-AB4F-FED397D98252}" type="parTrans" cxnId="{22F73CEF-FBEF-44D8-883C-EED5B3FAD190}">
      <dgm:prSet/>
      <dgm:spPr/>
      <dgm:t>
        <a:bodyPr/>
        <a:lstStyle/>
        <a:p>
          <a:endParaRPr lang="pl-PL"/>
        </a:p>
      </dgm:t>
    </dgm:pt>
    <dgm:pt modelId="{B86748F4-87D0-41AF-BB91-2579A3BB2FB2}" type="sibTrans" cxnId="{22F73CEF-FBEF-44D8-883C-EED5B3FAD190}">
      <dgm:prSet/>
      <dgm:spPr/>
      <dgm:t>
        <a:bodyPr/>
        <a:lstStyle/>
        <a:p>
          <a:endParaRPr lang="pl-PL"/>
        </a:p>
      </dgm:t>
    </dgm:pt>
    <dgm:pt modelId="{6633C235-120E-41E7-9639-B1D294DA36D2}">
      <dgm:prSet phldrT="[Tekst]" phldr="1"/>
      <dgm:spPr/>
      <dgm:t>
        <a:bodyPr/>
        <a:lstStyle/>
        <a:p>
          <a:endParaRPr lang="pl-PL"/>
        </a:p>
      </dgm:t>
    </dgm:pt>
    <dgm:pt modelId="{60E1809D-D77A-45DA-A277-0F9D0955E3DE}" type="parTrans" cxnId="{D40BAF5E-BCBB-4050-A089-6D2B275CD46E}">
      <dgm:prSet/>
      <dgm:spPr/>
      <dgm:t>
        <a:bodyPr/>
        <a:lstStyle/>
        <a:p>
          <a:endParaRPr lang="pl-PL"/>
        </a:p>
      </dgm:t>
    </dgm:pt>
    <dgm:pt modelId="{27720BA3-87C7-4501-83BE-496E38848305}" type="sibTrans" cxnId="{D40BAF5E-BCBB-4050-A089-6D2B275CD46E}">
      <dgm:prSet/>
      <dgm:spPr/>
      <dgm:t>
        <a:bodyPr/>
        <a:lstStyle/>
        <a:p>
          <a:endParaRPr lang="pl-PL"/>
        </a:p>
      </dgm:t>
    </dgm:pt>
    <dgm:pt modelId="{6566D50B-53BD-455C-8C15-FBBA6F93EE3C}" type="pres">
      <dgm:prSet presAssocID="{85BD14C1-0096-4061-9E4C-7746DE9BA528}" presName="diagram" presStyleCnt="0">
        <dgm:presLayoutVars>
          <dgm:dir/>
          <dgm:resizeHandles val="exact"/>
        </dgm:presLayoutVars>
      </dgm:prSet>
      <dgm:spPr/>
    </dgm:pt>
    <dgm:pt modelId="{B97FD974-40F9-4669-B35C-F7BAED71F4C9}" type="pres">
      <dgm:prSet presAssocID="{9F425BC5-D97C-4167-8602-827B760F7876}" presName="node" presStyleLbl="node1" presStyleIdx="0" presStyleCnt="5">
        <dgm:presLayoutVars>
          <dgm:bulletEnabled val="1"/>
        </dgm:presLayoutVars>
      </dgm:prSet>
      <dgm:spPr/>
    </dgm:pt>
    <dgm:pt modelId="{35C971D9-0A4F-4276-832B-4C90964B243F}" type="pres">
      <dgm:prSet presAssocID="{3BFF67E3-2E1F-4EC1-88EF-DF818663C9FE}" presName="sibTrans" presStyleCnt="0"/>
      <dgm:spPr/>
    </dgm:pt>
    <dgm:pt modelId="{5D199A0B-3D6F-4E6A-A697-4FDD68EA3D3B}" type="pres">
      <dgm:prSet presAssocID="{90330E12-7152-4EA4-8951-F229D4EFC7E2}" presName="node" presStyleLbl="node1" presStyleIdx="1" presStyleCnt="5">
        <dgm:presLayoutVars>
          <dgm:bulletEnabled val="1"/>
        </dgm:presLayoutVars>
      </dgm:prSet>
      <dgm:spPr/>
    </dgm:pt>
    <dgm:pt modelId="{29B24EE6-F62E-40CD-B686-A81F417E964C}" type="pres">
      <dgm:prSet presAssocID="{564AFF7D-39E9-462A-A3C6-88EB82FC60DD}" presName="sibTrans" presStyleCnt="0"/>
      <dgm:spPr/>
    </dgm:pt>
    <dgm:pt modelId="{13045EEA-8111-4B68-A9E4-2A021E161873}" type="pres">
      <dgm:prSet presAssocID="{AA85FE28-FC98-4037-8522-AF5BFF01D136}" presName="node" presStyleLbl="node1" presStyleIdx="2" presStyleCnt="5">
        <dgm:presLayoutVars>
          <dgm:bulletEnabled val="1"/>
        </dgm:presLayoutVars>
      </dgm:prSet>
      <dgm:spPr/>
    </dgm:pt>
    <dgm:pt modelId="{915AE5C2-886F-4760-8218-E26CB20E00F0}" type="pres">
      <dgm:prSet presAssocID="{AC8651C8-BAAD-4A0C-BD80-B04318132449}" presName="sibTrans" presStyleCnt="0"/>
      <dgm:spPr/>
    </dgm:pt>
    <dgm:pt modelId="{F15DB4AD-9535-45E3-B791-3C887F0A9C62}" type="pres">
      <dgm:prSet presAssocID="{EC578129-BADF-4149-BBF9-AD4DCCAC8499}" presName="node" presStyleLbl="node1" presStyleIdx="3" presStyleCnt="5">
        <dgm:presLayoutVars>
          <dgm:bulletEnabled val="1"/>
        </dgm:presLayoutVars>
      </dgm:prSet>
      <dgm:spPr/>
    </dgm:pt>
    <dgm:pt modelId="{C9AA74EF-0DEA-433A-8971-6EEF8765D4F0}" type="pres">
      <dgm:prSet presAssocID="{B86748F4-87D0-41AF-BB91-2579A3BB2FB2}" presName="sibTrans" presStyleCnt="0"/>
      <dgm:spPr/>
    </dgm:pt>
    <dgm:pt modelId="{EFCAD736-9D5A-4BF5-8510-6B3B6863B2C3}" type="pres">
      <dgm:prSet presAssocID="{6633C235-120E-41E7-9639-B1D294DA36D2}" presName="node" presStyleLbl="node1" presStyleIdx="4" presStyleCnt="5">
        <dgm:presLayoutVars>
          <dgm:bulletEnabled val="1"/>
        </dgm:presLayoutVars>
      </dgm:prSet>
      <dgm:spPr/>
    </dgm:pt>
  </dgm:ptLst>
  <dgm:cxnLst>
    <dgm:cxn modelId="{F40A1909-584A-4EE8-9A32-7435E7D81D76}" type="presOf" srcId="{85BD14C1-0096-4061-9E4C-7746DE9BA528}" destId="{6566D50B-53BD-455C-8C15-FBBA6F93EE3C}" srcOrd="0" destOrd="0" presId="urn:microsoft.com/office/officeart/2005/8/layout/default"/>
    <dgm:cxn modelId="{D40BAF5E-BCBB-4050-A089-6D2B275CD46E}" srcId="{85BD14C1-0096-4061-9E4C-7746DE9BA528}" destId="{6633C235-120E-41E7-9639-B1D294DA36D2}" srcOrd="4" destOrd="0" parTransId="{60E1809D-D77A-45DA-A277-0F9D0955E3DE}" sibTransId="{27720BA3-87C7-4501-83BE-496E38848305}"/>
    <dgm:cxn modelId="{26D3C646-DE3E-4BFE-9AB3-8C72475EDBD8}" type="presOf" srcId="{AA85FE28-FC98-4037-8522-AF5BFF01D136}" destId="{13045EEA-8111-4B68-A9E4-2A021E161873}" srcOrd="0" destOrd="0" presId="urn:microsoft.com/office/officeart/2005/8/layout/default"/>
    <dgm:cxn modelId="{59FD2B68-D218-4F9D-93EB-1CF2958B51F9}" type="presOf" srcId="{6633C235-120E-41E7-9639-B1D294DA36D2}" destId="{EFCAD736-9D5A-4BF5-8510-6B3B6863B2C3}" srcOrd="0" destOrd="0" presId="urn:microsoft.com/office/officeart/2005/8/layout/default"/>
    <dgm:cxn modelId="{547B3B51-E071-41A9-9D37-468EE77B8F98}" type="presOf" srcId="{EC578129-BADF-4149-BBF9-AD4DCCAC8499}" destId="{F15DB4AD-9535-45E3-B791-3C887F0A9C62}" srcOrd="0" destOrd="0" presId="urn:microsoft.com/office/officeart/2005/8/layout/default"/>
    <dgm:cxn modelId="{FFEEDC82-874A-43E7-8B75-5A63D3378677}" srcId="{85BD14C1-0096-4061-9E4C-7746DE9BA528}" destId="{90330E12-7152-4EA4-8951-F229D4EFC7E2}" srcOrd="1" destOrd="0" parTransId="{AA2ADA98-4593-443A-96E6-DE653EE732CE}" sibTransId="{564AFF7D-39E9-462A-A3C6-88EB82FC60DD}"/>
    <dgm:cxn modelId="{AF2FAE8C-5E9A-4073-BACD-BC63B1C009F9}" type="presOf" srcId="{90330E12-7152-4EA4-8951-F229D4EFC7E2}" destId="{5D199A0B-3D6F-4E6A-A697-4FDD68EA3D3B}" srcOrd="0" destOrd="0" presId="urn:microsoft.com/office/officeart/2005/8/layout/default"/>
    <dgm:cxn modelId="{9BB726CB-EA20-4DB0-A9D9-E0A1B691F5E5}" srcId="{85BD14C1-0096-4061-9E4C-7746DE9BA528}" destId="{9F425BC5-D97C-4167-8602-827B760F7876}" srcOrd="0" destOrd="0" parTransId="{3DBCFE63-FEC2-488D-BDF9-BB0C5BF630C4}" sibTransId="{3BFF67E3-2E1F-4EC1-88EF-DF818663C9FE}"/>
    <dgm:cxn modelId="{09DA0AD2-4232-41CF-8F24-7D0F9553A8D1}" type="presOf" srcId="{9F425BC5-D97C-4167-8602-827B760F7876}" destId="{B97FD974-40F9-4669-B35C-F7BAED71F4C9}" srcOrd="0" destOrd="0" presId="urn:microsoft.com/office/officeart/2005/8/layout/default"/>
    <dgm:cxn modelId="{5615B9D5-3E05-42A1-9AA4-16C4D6DB2288}" srcId="{85BD14C1-0096-4061-9E4C-7746DE9BA528}" destId="{AA85FE28-FC98-4037-8522-AF5BFF01D136}" srcOrd="2" destOrd="0" parTransId="{8F748685-7858-4FD0-8E6B-53E1CDE9BF44}" sibTransId="{AC8651C8-BAAD-4A0C-BD80-B04318132449}"/>
    <dgm:cxn modelId="{22F73CEF-FBEF-44D8-883C-EED5B3FAD190}" srcId="{85BD14C1-0096-4061-9E4C-7746DE9BA528}" destId="{EC578129-BADF-4149-BBF9-AD4DCCAC8499}" srcOrd="3" destOrd="0" parTransId="{E96039B5-347F-4FB8-AB4F-FED397D98252}" sibTransId="{B86748F4-87D0-41AF-BB91-2579A3BB2FB2}"/>
    <dgm:cxn modelId="{717FE28E-6D75-4445-8BE3-210D6B177330}" type="presParOf" srcId="{6566D50B-53BD-455C-8C15-FBBA6F93EE3C}" destId="{B97FD974-40F9-4669-B35C-F7BAED71F4C9}" srcOrd="0" destOrd="0" presId="urn:microsoft.com/office/officeart/2005/8/layout/default"/>
    <dgm:cxn modelId="{49102F95-0CB4-4774-84E7-6D1FA6381044}" type="presParOf" srcId="{6566D50B-53BD-455C-8C15-FBBA6F93EE3C}" destId="{35C971D9-0A4F-4276-832B-4C90964B243F}" srcOrd="1" destOrd="0" presId="urn:microsoft.com/office/officeart/2005/8/layout/default"/>
    <dgm:cxn modelId="{48FE98C2-1CF5-4A90-8E92-4CD905068D2A}" type="presParOf" srcId="{6566D50B-53BD-455C-8C15-FBBA6F93EE3C}" destId="{5D199A0B-3D6F-4E6A-A697-4FDD68EA3D3B}" srcOrd="2" destOrd="0" presId="urn:microsoft.com/office/officeart/2005/8/layout/default"/>
    <dgm:cxn modelId="{42E4B1E1-3A67-46E2-9643-25A4B3696985}" type="presParOf" srcId="{6566D50B-53BD-455C-8C15-FBBA6F93EE3C}" destId="{29B24EE6-F62E-40CD-B686-A81F417E964C}" srcOrd="3" destOrd="0" presId="urn:microsoft.com/office/officeart/2005/8/layout/default"/>
    <dgm:cxn modelId="{28B7479B-3909-4236-923C-BF94C8D93C59}" type="presParOf" srcId="{6566D50B-53BD-455C-8C15-FBBA6F93EE3C}" destId="{13045EEA-8111-4B68-A9E4-2A021E161873}" srcOrd="4" destOrd="0" presId="urn:microsoft.com/office/officeart/2005/8/layout/default"/>
    <dgm:cxn modelId="{0ADDDBC3-8350-49DD-9DE6-03EFEFD2F732}" type="presParOf" srcId="{6566D50B-53BD-455C-8C15-FBBA6F93EE3C}" destId="{915AE5C2-886F-4760-8218-E26CB20E00F0}" srcOrd="5" destOrd="0" presId="urn:microsoft.com/office/officeart/2005/8/layout/default"/>
    <dgm:cxn modelId="{FAF366A2-C260-494F-8857-AF6125B33E94}" type="presParOf" srcId="{6566D50B-53BD-455C-8C15-FBBA6F93EE3C}" destId="{F15DB4AD-9535-45E3-B791-3C887F0A9C62}" srcOrd="6" destOrd="0" presId="urn:microsoft.com/office/officeart/2005/8/layout/default"/>
    <dgm:cxn modelId="{2C51A825-6ECE-46D5-A15E-D2B0A63253BB}" type="presParOf" srcId="{6566D50B-53BD-455C-8C15-FBBA6F93EE3C}" destId="{C9AA74EF-0DEA-433A-8971-6EEF8765D4F0}" srcOrd="7" destOrd="0" presId="urn:microsoft.com/office/officeart/2005/8/layout/default"/>
    <dgm:cxn modelId="{712F7342-1660-4D48-9C50-4A8CEBB8CF80}" type="presParOf" srcId="{6566D50B-53BD-455C-8C15-FBBA6F93EE3C}" destId="{EFCAD736-9D5A-4BF5-8510-6B3B6863B2C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EDAD60-D19C-46B0-B350-C2797803D4E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FC4664C-E478-48B6-8520-B1B65354DB37}">
      <dgm:prSet/>
      <dgm:spPr/>
      <dgm:t>
        <a:bodyPr/>
        <a:lstStyle/>
        <a:p>
          <a:r>
            <a:rPr lang="pl-PL"/>
            <a:t>Nowe rozwiązanie (wejście w życie 2019 r.)</a:t>
          </a:r>
          <a:endParaRPr lang="en-US"/>
        </a:p>
      </dgm:t>
    </dgm:pt>
    <dgm:pt modelId="{A0A34FEA-87B4-4137-A01B-A00C7FD763A5}" type="parTrans" cxnId="{A67F6CC1-61C2-4CF6-8ED0-8D745DBD6864}">
      <dgm:prSet/>
      <dgm:spPr/>
      <dgm:t>
        <a:bodyPr/>
        <a:lstStyle/>
        <a:p>
          <a:endParaRPr lang="en-US"/>
        </a:p>
      </dgm:t>
    </dgm:pt>
    <dgm:pt modelId="{FAEB3C08-BDCE-4820-88CB-3DC5016E9E1C}" type="sibTrans" cxnId="{A67F6CC1-61C2-4CF6-8ED0-8D745DBD6864}">
      <dgm:prSet/>
      <dgm:spPr/>
      <dgm:t>
        <a:bodyPr/>
        <a:lstStyle/>
        <a:p>
          <a:endParaRPr lang="en-US"/>
        </a:p>
      </dgm:t>
    </dgm:pt>
    <dgm:pt modelId="{710C30BB-E261-48C2-9A30-646CB7CA4B61}">
      <dgm:prSet/>
      <dgm:spPr/>
      <dgm:t>
        <a:bodyPr/>
        <a:lstStyle/>
        <a:p>
          <a:r>
            <a:rPr lang="pl-PL" dirty="0"/>
            <a:t>Quasi-obowiązkowe (</a:t>
          </a:r>
          <a:r>
            <a:rPr lang="pl-PL" dirty="0" err="1"/>
            <a:t>autoenrolement</a:t>
          </a:r>
          <a:r>
            <a:rPr lang="pl-PL" dirty="0"/>
            <a:t>) dodatkowe ubezpieczenie emerytalne organizowane przez pracodawcę</a:t>
          </a:r>
          <a:endParaRPr lang="en-US" dirty="0"/>
        </a:p>
      </dgm:t>
    </dgm:pt>
    <dgm:pt modelId="{9A6D4AB7-BF0A-44ED-A539-9B2061B25C0E}" type="parTrans" cxnId="{78A3A4C6-5BCE-4D48-98A4-B5A62363C9E0}">
      <dgm:prSet/>
      <dgm:spPr/>
      <dgm:t>
        <a:bodyPr/>
        <a:lstStyle/>
        <a:p>
          <a:endParaRPr lang="en-US"/>
        </a:p>
      </dgm:t>
    </dgm:pt>
    <dgm:pt modelId="{7E6A83BD-8B65-45D1-85B5-B7B04548A3BE}" type="sibTrans" cxnId="{78A3A4C6-5BCE-4D48-98A4-B5A62363C9E0}">
      <dgm:prSet/>
      <dgm:spPr/>
      <dgm:t>
        <a:bodyPr/>
        <a:lstStyle/>
        <a:p>
          <a:endParaRPr lang="en-US"/>
        </a:p>
      </dgm:t>
    </dgm:pt>
    <dgm:pt modelId="{A166C6A2-1F85-4DC5-ACF0-91A44AE5892E}">
      <dgm:prSet/>
      <dgm:spPr/>
      <dgm:t>
        <a:bodyPr/>
        <a:lstStyle/>
        <a:p>
          <a:r>
            <a:rPr lang="pl-PL"/>
            <a:t>Deklaracja pisemna, co 4 lata odnawiana</a:t>
          </a:r>
          <a:endParaRPr lang="en-US"/>
        </a:p>
      </dgm:t>
    </dgm:pt>
    <dgm:pt modelId="{FAFFEE4D-ACA5-48DA-A34A-22EDBA60B791}" type="parTrans" cxnId="{D5A73495-B621-4F7A-938E-6E908BFB6328}">
      <dgm:prSet/>
      <dgm:spPr/>
      <dgm:t>
        <a:bodyPr/>
        <a:lstStyle/>
        <a:p>
          <a:endParaRPr lang="en-US"/>
        </a:p>
      </dgm:t>
    </dgm:pt>
    <dgm:pt modelId="{C46318C5-ACDA-4B28-AD41-95A1EC851A2E}" type="sibTrans" cxnId="{D5A73495-B621-4F7A-938E-6E908BFB6328}">
      <dgm:prSet/>
      <dgm:spPr/>
      <dgm:t>
        <a:bodyPr/>
        <a:lstStyle/>
        <a:p>
          <a:endParaRPr lang="en-US"/>
        </a:p>
      </dgm:t>
    </dgm:pt>
    <dgm:pt modelId="{01183670-CCFD-4453-B918-6CC59AF5FB74}" type="pres">
      <dgm:prSet presAssocID="{66EDAD60-D19C-46B0-B350-C2797803D4E3}" presName="linear" presStyleCnt="0">
        <dgm:presLayoutVars>
          <dgm:animLvl val="lvl"/>
          <dgm:resizeHandles val="exact"/>
        </dgm:presLayoutVars>
      </dgm:prSet>
      <dgm:spPr/>
    </dgm:pt>
    <dgm:pt modelId="{873C64FB-1B16-4351-A22E-4F24A9D87F6D}" type="pres">
      <dgm:prSet presAssocID="{8FC4664C-E478-48B6-8520-B1B65354DB3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14B4DA1-9320-45AA-B1BA-D839151727F5}" type="pres">
      <dgm:prSet presAssocID="{FAEB3C08-BDCE-4820-88CB-3DC5016E9E1C}" presName="spacer" presStyleCnt="0"/>
      <dgm:spPr/>
    </dgm:pt>
    <dgm:pt modelId="{B61F4330-D3E5-4827-8008-F8331478FB3E}" type="pres">
      <dgm:prSet presAssocID="{710C30BB-E261-48C2-9A30-646CB7CA4B6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68559CA-33B3-48A4-AE9C-F0A2CF5C0008}" type="pres">
      <dgm:prSet presAssocID="{7E6A83BD-8B65-45D1-85B5-B7B04548A3BE}" presName="spacer" presStyleCnt="0"/>
      <dgm:spPr/>
    </dgm:pt>
    <dgm:pt modelId="{8BC4AF75-1573-482E-ADCD-1163E4BFC615}" type="pres">
      <dgm:prSet presAssocID="{A166C6A2-1F85-4DC5-ACF0-91A44AE5892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7DF2F23-BB5D-4717-A210-C81D77AB19FA}" type="presOf" srcId="{8FC4664C-E478-48B6-8520-B1B65354DB37}" destId="{873C64FB-1B16-4351-A22E-4F24A9D87F6D}" srcOrd="0" destOrd="0" presId="urn:microsoft.com/office/officeart/2005/8/layout/vList2"/>
    <dgm:cxn modelId="{0C1A1C5C-2F5F-42BB-8CBB-38939E3451E9}" type="presOf" srcId="{710C30BB-E261-48C2-9A30-646CB7CA4B61}" destId="{B61F4330-D3E5-4827-8008-F8331478FB3E}" srcOrd="0" destOrd="0" presId="urn:microsoft.com/office/officeart/2005/8/layout/vList2"/>
    <dgm:cxn modelId="{2B352B93-7FCD-4BD8-AEDF-E527D31A361B}" type="presOf" srcId="{A166C6A2-1F85-4DC5-ACF0-91A44AE5892E}" destId="{8BC4AF75-1573-482E-ADCD-1163E4BFC615}" srcOrd="0" destOrd="0" presId="urn:microsoft.com/office/officeart/2005/8/layout/vList2"/>
    <dgm:cxn modelId="{D5A73495-B621-4F7A-938E-6E908BFB6328}" srcId="{66EDAD60-D19C-46B0-B350-C2797803D4E3}" destId="{A166C6A2-1F85-4DC5-ACF0-91A44AE5892E}" srcOrd="2" destOrd="0" parTransId="{FAFFEE4D-ACA5-48DA-A34A-22EDBA60B791}" sibTransId="{C46318C5-ACDA-4B28-AD41-95A1EC851A2E}"/>
    <dgm:cxn modelId="{A67F6CC1-61C2-4CF6-8ED0-8D745DBD6864}" srcId="{66EDAD60-D19C-46B0-B350-C2797803D4E3}" destId="{8FC4664C-E478-48B6-8520-B1B65354DB37}" srcOrd="0" destOrd="0" parTransId="{A0A34FEA-87B4-4137-A01B-A00C7FD763A5}" sibTransId="{FAEB3C08-BDCE-4820-88CB-3DC5016E9E1C}"/>
    <dgm:cxn modelId="{78A3A4C6-5BCE-4D48-98A4-B5A62363C9E0}" srcId="{66EDAD60-D19C-46B0-B350-C2797803D4E3}" destId="{710C30BB-E261-48C2-9A30-646CB7CA4B61}" srcOrd="1" destOrd="0" parTransId="{9A6D4AB7-BF0A-44ED-A539-9B2061B25C0E}" sibTransId="{7E6A83BD-8B65-45D1-85B5-B7B04548A3BE}"/>
    <dgm:cxn modelId="{6C3A51D7-3EC3-4A2B-A26C-24627BD10E05}" type="presOf" srcId="{66EDAD60-D19C-46B0-B350-C2797803D4E3}" destId="{01183670-CCFD-4453-B918-6CC59AF5FB74}" srcOrd="0" destOrd="0" presId="urn:microsoft.com/office/officeart/2005/8/layout/vList2"/>
    <dgm:cxn modelId="{E90FD85C-AE0E-4FD1-BDDA-C110AAF435D0}" type="presParOf" srcId="{01183670-CCFD-4453-B918-6CC59AF5FB74}" destId="{873C64FB-1B16-4351-A22E-4F24A9D87F6D}" srcOrd="0" destOrd="0" presId="urn:microsoft.com/office/officeart/2005/8/layout/vList2"/>
    <dgm:cxn modelId="{2CC69E0A-F32F-479D-9CE5-C8513362382F}" type="presParOf" srcId="{01183670-CCFD-4453-B918-6CC59AF5FB74}" destId="{D14B4DA1-9320-45AA-B1BA-D839151727F5}" srcOrd="1" destOrd="0" presId="urn:microsoft.com/office/officeart/2005/8/layout/vList2"/>
    <dgm:cxn modelId="{25FDB1E5-2111-4E46-824B-C40A09E68412}" type="presParOf" srcId="{01183670-CCFD-4453-B918-6CC59AF5FB74}" destId="{B61F4330-D3E5-4827-8008-F8331478FB3E}" srcOrd="2" destOrd="0" presId="urn:microsoft.com/office/officeart/2005/8/layout/vList2"/>
    <dgm:cxn modelId="{7AFA1D10-E0A9-4363-B8A5-1B57B2274874}" type="presParOf" srcId="{01183670-CCFD-4453-B918-6CC59AF5FB74}" destId="{F68559CA-33B3-48A4-AE9C-F0A2CF5C0008}" srcOrd="3" destOrd="0" presId="urn:microsoft.com/office/officeart/2005/8/layout/vList2"/>
    <dgm:cxn modelId="{096F9872-B465-46A1-9DF3-0E75294BDEF9}" type="presParOf" srcId="{01183670-CCFD-4453-B918-6CC59AF5FB74}" destId="{8BC4AF75-1573-482E-ADCD-1163E4BFC61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5FAD05-F4A1-4451-994B-BA6C5297F10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A24776D-A2A1-4FB0-A25E-8AC8BF492888}">
      <dgm:prSet/>
      <dgm:spPr/>
      <dgm:t>
        <a:bodyPr/>
        <a:lstStyle/>
        <a:p>
          <a:r>
            <a:rPr lang="pl-PL" dirty="0"/>
            <a:t>Ostatni termin zawarcia umowy o zarządzanie PPK – 26 marca 2021</a:t>
          </a:r>
          <a:endParaRPr lang="en-US" dirty="0"/>
        </a:p>
      </dgm:t>
    </dgm:pt>
    <dgm:pt modelId="{AE8C717F-1605-4239-9EEA-995630C4BEE3}" type="parTrans" cxnId="{85CF0275-2453-44D9-B3CF-48D11E437569}">
      <dgm:prSet/>
      <dgm:spPr/>
      <dgm:t>
        <a:bodyPr/>
        <a:lstStyle/>
        <a:p>
          <a:endParaRPr lang="en-US"/>
        </a:p>
      </dgm:t>
    </dgm:pt>
    <dgm:pt modelId="{4AB14715-80C5-4CAE-94EB-AC6526271396}" type="sibTrans" cxnId="{85CF0275-2453-44D9-B3CF-48D11E437569}">
      <dgm:prSet/>
      <dgm:spPr/>
      <dgm:t>
        <a:bodyPr/>
        <a:lstStyle/>
        <a:p>
          <a:endParaRPr lang="en-US"/>
        </a:p>
      </dgm:t>
    </dgm:pt>
    <dgm:pt modelId="{AD58990A-88AE-4F7A-95CA-2AB039B0C831}">
      <dgm:prSet/>
      <dgm:spPr/>
      <dgm:t>
        <a:bodyPr/>
        <a:lstStyle/>
        <a:p>
          <a:r>
            <a:rPr lang="pl-PL" dirty="0"/>
            <a:t>Ostatni termin zawarcia umowy o prowadzenie PPK – 10 kwietnia 2021</a:t>
          </a:r>
          <a:endParaRPr lang="en-US" dirty="0"/>
        </a:p>
      </dgm:t>
    </dgm:pt>
    <dgm:pt modelId="{E1EB79C0-671B-4A18-BA88-0A0509350521}" type="parTrans" cxnId="{94125FBC-7EB7-48CF-A673-30B21AC770D3}">
      <dgm:prSet/>
      <dgm:spPr/>
      <dgm:t>
        <a:bodyPr/>
        <a:lstStyle/>
        <a:p>
          <a:endParaRPr lang="en-US"/>
        </a:p>
      </dgm:t>
    </dgm:pt>
    <dgm:pt modelId="{7D2AB8B6-3A0C-4537-A42C-3BD26532FF7E}" type="sibTrans" cxnId="{94125FBC-7EB7-48CF-A673-30B21AC770D3}">
      <dgm:prSet/>
      <dgm:spPr/>
      <dgm:t>
        <a:bodyPr/>
        <a:lstStyle/>
        <a:p>
          <a:endParaRPr lang="en-US"/>
        </a:p>
      </dgm:t>
    </dgm:pt>
    <dgm:pt modelId="{72456A43-BE5D-4067-B508-40EB6B6F7546}" type="pres">
      <dgm:prSet presAssocID="{425FAD05-F4A1-4451-994B-BA6C5297F10B}" presName="linear" presStyleCnt="0">
        <dgm:presLayoutVars>
          <dgm:animLvl val="lvl"/>
          <dgm:resizeHandles val="exact"/>
        </dgm:presLayoutVars>
      </dgm:prSet>
      <dgm:spPr/>
    </dgm:pt>
    <dgm:pt modelId="{3FE80263-02AD-4068-851B-89363BF6E97E}" type="pres">
      <dgm:prSet presAssocID="{5A24776D-A2A1-4FB0-A25E-8AC8BF49288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37E6FCF-0502-4D75-B4B8-B5FFE87F8337}" type="pres">
      <dgm:prSet presAssocID="{4AB14715-80C5-4CAE-94EB-AC6526271396}" presName="spacer" presStyleCnt="0"/>
      <dgm:spPr/>
    </dgm:pt>
    <dgm:pt modelId="{53CF2115-33C4-4A3C-A616-E4C6C6C36F5D}" type="pres">
      <dgm:prSet presAssocID="{AD58990A-88AE-4F7A-95CA-2AB039B0C83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24BD430-BBB5-4C68-B9F7-6BC5C25B15EC}" type="presOf" srcId="{5A24776D-A2A1-4FB0-A25E-8AC8BF492888}" destId="{3FE80263-02AD-4068-851B-89363BF6E97E}" srcOrd="0" destOrd="0" presId="urn:microsoft.com/office/officeart/2005/8/layout/vList2"/>
    <dgm:cxn modelId="{C6209345-F1D4-4AE2-9034-A89AB485B008}" type="presOf" srcId="{425FAD05-F4A1-4451-994B-BA6C5297F10B}" destId="{72456A43-BE5D-4067-B508-40EB6B6F7546}" srcOrd="0" destOrd="0" presId="urn:microsoft.com/office/officeart/2005/8/layout/vList2"/>
    <dgm:cxn modelId="{B3D9E770-AD71-4C68-8E58-BE031AF29DD5}" type="presOf" srcId="{AD58990A-88AE-4F7A-95CA-2AB039B0C831}" destId="{53CF2115-33C4-4A3C-A616-E4C6C6C36F5D}" srcOrd="0" destOrd="0" presId="urn:microsoft.com/office/officeart/2005/8/layout/vList2"/>
    <dgm:cxn modelId="{85CF0275-2453-44D9-B3CF-48D11E437569}" srcId="{425FAD05-F4A1-4451-994B-BA6C5297F10B}" destId="{5A24776D-A2A1-4FB0-A25E-8AC8BF492888}" srcOrd="0" destOrd="0" parTransId="{AE8C717F-1605-4239-9EEA-995630C4BEE3}" sibTransId="{4AB14715-80C5-4CAE-94EB-AC6526271396}"/>
    <dgm:cxn modelId="{94125FBC-7EB7-48CF-A673-30B21AC770D3}" srcId="{425FAD05-F4A1-4451-994B-BA6C5297F10B}" destId="{AD58990A-88AE-4F7A-95CA-2AB039B0C831}" srcOrd="1" destOrd="0" parTransId="{E1EB79C0-671B-4A18-BA88-0A0509350521}" sibTransId="{7D2AB8B6-3A0C-4537-A42C-3BD26532FF7E}"/>
    <dgm:cxn modelId="{08D6D6F5-7C96-41C1-A36D-49826EF452D7}" type="presParOf" srcId="{72456A43-BE5D-4067-B508-40EB6B6F7546}" destId="{3FE80263-02AD-4068-851B-89363BF6E97E}" srcOrd="0" destOrd="0" presId="urn:microsoft.com/office/officeart/2005/8/layout/vList2"/>
    <dgm:cxn modelId="{364F0E35-740D-44C1-BF1E-516A85AEF2F7}" type="presParOf" srcId="{72456A43-BE5D-4067-B508-40EB6B6F7546}" destId="{237E6FCF-0502-4D75-B4B8-B5FFE87F8337}" srcOrd="1" destOrd="0" presId="urn:microsoft.com/office/officeart/2005/8/layout/vList2"/>
    <dgm:cxn modelId="{7DC6B82A-55CC-4834-9692-9CE37C79CCFD}" type="presParOf" srcId="{72456A43-BE5D-4067-B508-40EB6B6F7546}" destId="{53CF2115-33C4-4A3C-A616-E4C6C6C36F5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FCD8D2-2473-4346-B524-B7620F51F008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7D062086-5A2B-4E5B-BF42-2D8E7BFE8FC9}">
      <dgm:prSet phldrT="[Tekst]"/>
      <dgm:spPr/>
      <dgm:t>
        <a:bodyPr/>
        <a:lstStyle/>
        <a:p>
          <a:r>
            <a:rPr lang="pl-PL" b="1"/>
            <a:t>PPK</a:t>
          </a:r>
        </a:p>
      </dgm:t>
    </dgm:pt>
    <dgm:pt modelId="{A7B4561F-C421-4620-8345-A5EFDB82EA5E}" type="parTrans" cxnId="{AC19188B-94F8-4B7D-A5A6-2B67147F6DB8}">
      <dgm:prSet/>
      <dgm:spPr/>
      <dgm:t>
        <a:bodyPr/>
        <a:lstStyle/>
        <a:p>
          <a:endParaRPr lang="pl-PL"/>
        </a:p>
      </dgm:t>
    </dgm:pt>
    <dgm:pt modelId="{2A2B23EB-1115-4ABC-B37B-F22E2F5B8C3C}" type="sibTrans" cxnId="{AC19188B-94F8-4B7D-A5A6-2B67147F6DB8}">
      <dgm:prSet/>
      <dgm:spPr/>
      <dgm:t>
        <a:bodyPr/>
        <a:lstStyle/>
        <a:p>
          <a:endParaRPr lang="pl-PL"/>
        </a:p>
      </dgm:t>
    </dgm:pt>
    <dgm:pt modelId="{468C12D0-93C4-4C59-AA3E-ECAE92F590BC}">
      <dgm:prSet phldrT="[Tekst]"/>
      <dgm:spPr/>
      <dgm:t>
        <a:bodyPr/>
        <a:lstStyle/>
        <a:p>
          <a:r>
            <a:rPr lang="pl-PL" dirty="0"/>
            <a:t>Elastyczna składka</a:t>
          </a:r>
        </a:p>
      </dgm:t>
    </dgm:pt>
    <dgm:pt modelId="{44864957-87B9-43B3-9166-2E2E377AEB31}" type="parTrans" cxnId="{D7A60C68-1F14-4756-A3E6-4248BAB9F3DE}">
      <dgm:prSet/>
      <dgm:spPr/>
      <dgm:t>
        <a:bodyPr/>
        <a:lstStyle/>
        <a:p>
          <a:endParaRPr lang="pl-PL"/>
        </a:p>
      </dgm:t>
    </dgm:pt>
    <dgm:pt modelId="{C9C81118-06F8-4B60-8F31-2D4DF3AA54BC}" type="sibTrans" cxnId="{D7A60C68-1F14-4756-A3E6-4248BAB9F3DE}">
      <dgm:prSet/>
      <dgm:spPr/>
      <dgm:t>
        <a:bodyPr/>
        <a:lstStyle/>
        <a:p>
          <a:endParaRPr lang="pl-PL"/>
        </a:p>
      </dgm:t>
    </dgm:pt>
    <dgm:pt modelId="{80FE7E5E-6A7A-4DC1-853D-43D90AB8FAB1}">
      <dgm:prSet phldrT="[Tekst]"/>
      <dgm:spPr/>
      <dgm:t>
        <a:bodyPr/>
        <a:lstStyle/>
        <a:p>
          <a:r>
            <a:rPr lang="pl-PL" dirty="0"/>
            <a:t>Współpłacenie (3 strony)</a:t>
          </a:r>
        </a:p>
      </dgm:t>
    </dgm:pt>
    <dgm:pt modelId="{029AF37F-BE14-4A86-AF42-29A830401A09}" type="parTrans" cxnId="{F50CB5FC-4AD1-4661-9C9D-BD1EC6DA38AC}">
      <dgm:prSet/>
      <dgm:spPr/>
      <dgm:t>
        <a:bodyPr/>
        <a:lstStyle/>
        <a:p>
          <a:endParaRPr lang="pl-PL"/>
        </a:p>
      </dgm:t>
    </dgm:pt>
    <dgm:pt modelId="{C79EEFD5-FBE2-41E9-812C-5DE474DCD55E}" type="sibTrans" cxnId="{F50CB5FC-4AD1-4661-9C9D-BD1EC6DA38AC}">
      <dgm:prSet/>
      <dgm:spPr/>
      <dgm:t>
        <a:bodyPr/>
        <a:lstStyle/>
        <a:p>
          <a:endParaRPr lang="pl-PL"/>
        </a:p>
      </dgm:t>
    </dgm:pt>
    <dgm:pt modelId="{BD70C9FF-3721-4832-B2D9-0527D4A80E17}">
      <dgm:prSet phldrT="[Tekst]"/>
      <dgm:spPr/>
      <dgm:t>
        <a:bodyPr/>
        <a:lstStyle/>
        <a:p>
          <a:r>
            <a:rPr lang="pl-PL"/>
            <a:t>Wcześniejsze wykorzystywanie środków</a:t>
          </a:r>
        </a:p>
      </dgm:t>
    </dgm:pt>
    <dgm:pt modelId="{C40BB9D0-7E2B-45FC-9ABD-2F906A969804}" type="parTrans" cxnId="{3073697F-0BCA-46E3-986E-D816EBE74DCA}">
      <dgm:prSet/>
      <dgm:spPr/>
      <dgm:t>
        <a:bodyPr/>
        <a:lstStyle/>
        <a:p>
          <a:endParaRPr lang="pl-PL"/>
        </a:p>
      </dgm:t>
    </dgm:pt>
    <dgm:pt modelId="{98100746-086F-4D9B-A04F-245987B13A52}" type="sibTrans" cxnId="{3073697F-0BCA-46E3-986E-D816EBE74DCA}">
      <dgm:prSet/>
      <dgm:spPr/>
      <dgm:t>
        <a:bodyPr/>
        <a:lstStyle/>
        <a:p>
          <a:endParaRPr lang="pl-PL"/>
        </a:p>
      </dgm:t>
    </dgm:pt>
    <dgm:pt modelId="{A0789DA5-749A-4AB0-8B5A-BDA1ED617505}" type="pres">
      <dgm:prSet presAssocID="{ADFCD8D2-2473-4346-B524-B7620F51F0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6F82B7-3631-48B4-88C2-C016F8EC5420}" type="pres">
      <dgm:prSet presAssocID="{7D062086-5A2B-4E5B-BF42-2D8E7BFE8FC9}" presName="hierRoot1" presStyleCnt="0">
        <dgm:presLayoutVars>
          <dgm:hierBranch val="init"/>
        </dgm:presLayoutVars>
      </dgm:prSet>
      <dgm:spPr/>
    </dgm:pt>
    <dgm:pt modelId="{6829F5AD-4993-477E-ACA3-3496E8B4EE7C}" type="pres">
      <dgm:prSet presAssocID="{7D062086-5A2B-4E5B-BF42-2D8E7BFE8FC9}" presName="rootComposite1" presStyleCnt="0"/>
      <dgm:spPr/>
    </dgm:pt>
    <dgm:pt modelId="{5F816853-87A4-4E94-B358-D10FB8F562D5}" type="pres">
      <dgm:prSet presAssocID="{7D062086-5A2B-4E5B-BF42-2D8E7BFE8FC9}" presName="rootText1" presStyleLbl="node0" presStyleIdx="0" presStyleCnt="1" custScaleX="84324" custScaleY="125898">
        <dgm:presLayoutVars>
          <dgm:chPref val="3"/>
        </dgm:presLayoutVars>
      </dgm:prSet>
      <dgm:spPr/>
    </dgm:pt>
    <dgm:pt modelId="{4FD2A106-4DD8-46F5-BD1D-DB7B1588ED5A}" type="pres">
      <dgm:prSet presAssocID="{7D062086-5A2B-4E5B-BF42-2D8E7BFE8FC9}" presName="rootConnector1" presStyleLbl="node1" presStyleIdx="0" presStyleCnt="0"/>
      <dgm:spPr/>
    </dgm:pt>
    <dgm:pt modelId="{78B5E6B1-5617-43AB-9D39-2B31154DD08F}" type="pres">
      <dgm:prSet presAssocID="{7D062086-5A2B-4E5B-BF42-2D8E7BFE8FC9}" presName="hierChild2" presStyleCnt="0"/>
      <dgm:spPr/>
    </dgm:pt>
    <dgm:pt modelId="{5863FCCF-D7BB-4F14-AFC7-DC4A22A8E538}" type="pres">
      <dgm:prSet presAssocID="{44864957-87B9-43B3-9166-2E2E377AEB31}" presName="Name37" presStyleLbl="parChTrans1D2" presStyleIdx="0" presStyleCnt="3"/>
      <dgm:spPr/>
    </dgm:pt>
    <dgm:pt modelId="{E038DB7B-0CBE-4BFC-A7BC-0CFD553E1BB7}" type="pres">
      <dgm:prSet presAssocID="{468C12D0-93C4-4C59-AA3E-ECAE92F590BC}" presName="hierRoot2" presStyleCnt="0">
        <dgm:presLayoutVars>
          <dgm:hierBranch val="init"/>
        </dgm:presLayoutVars>
      </dgm:prSet>
      <dgm:spPr/>
    </dgm:pt>
    <dgm:pt modelId="{70C29EC6-B5B9-4C2C-BF14-0942D7CCA15B}" type="pres">
      <dgm:prSet presAssocID="{468C12D0-93C4-4C59-AA3E-ECAE92F590BC}" presName="rootComposite" presStyleCnt="0"/>
      <dgm:spPr/>
    </dgm:pt>
    <dgm:pt modelId="{EA56087D-2FFA-468C-A6EC-4EE23F082915}" type="pres">
      <dgm:prSet presAssocID="{468C12D0-93C4-4C59-AA3E-ECAE92F590BC}" presName="rootText" presStyleLbl="node2" presStyleIdx="0" presStyleCnt="3">
        <dgm:presLayoutVars>
          <dgm:chPref val="3"/>
        </dgm:presLayoutVars>
      </dgm:prSet>
      <dgm:spPr/>
    </dgm:pt>
    <dgm:pt modelId="{EBD7E134-0966-422C-8C9C-E9934AECEA2C}" type="pres">
      <dgm:prSet presAssocID="{468C12D0-93C4-4C59-AA3E-ECAE92F590BC}" presName="rootConnector" presStyleLbl="node2" presStyleIdx="0" presStyleCnt="3"/>
      <dgm:spPr/>
    </dgm:pt>
    <dgm:pt modelId="{D4052CCA-673B-49F8-A273-2A875C97DC16}" type="pres">
      <dgm:prSet presAssocID="{468C12D0-93C4-4C59-AA3E-ECAE92F590BC}" presName="hierChild4" presStyleCnt="0"/>
      <dgm:spPr/>
    </dgm:pt>
    <dgm:pt modelId="{51E30A19-8506-48E9-958B-3EBDDE7682E6}" type="pres">
      <dgm:prSet presAssocID="{468C12D0-93C4-4C59-AA3E-ECAE92F590BC}" presName="hierChild5" presStyleCnt="0"/>
      <dgm:spPr/>
    </dgm:pt>
    <dgm:pt modelId="{C8DCDB5A-9578-482B-A8F1-B4F2D1C628D3}" type="pres">
      <dgm:prSet presAssocID="{029AF37F-BE14-4A86-AF42-29A830401A09}" presName="Name37" presStyleLbl="parChTrans1D2" presStyleIdx="1" presStyleCnt="3"/>
      <dgm:spPr/>
    </dgm:pt>
    <dgm:pt modelId="{DA696B74-C7E0-414E-B883-13CB42D88304}" type="pres">
      <dgm:prSet presAssocID="{80FE7E5E-6A7A-4DC1-853D-43D90AB8FAB1}" presName="hierRoot2" presStyleCnt="0">
        <dgm:presLayoutVars>
          <dgm:hierBranch val="init"/>
        </dgm:presLayoutVars>
      </dgm:prSet>
      <dgm:spPr/>
    </dgm:pt>
    <dgm:pt modelId="{7CEC51AB-EB1A-4E47-9F21-47BBD709E365}" type="pres">
      <dgm:prSet presAssocID="{80FE7E5E-6A7A-4DC1-853D-43D90AB8FAB1}" presName="rootComposite" presStyleCnt="0"/>
      <dgm:spPr/>
    </dgm:pt>
    <dgm:pt modelId="{CA425AB2-483B-4F2E-97A7-C47DD398E355}" type="pres">
      <dgm:prSet presAssocID="{80FE7E5E-6A7A-4DC1-853D-43D90AB8FAB1}" presName="rootText" presStyleLbl="node2" presStyleIdx="1" presStyleCnt="3" custScaleX="110246">
        <dgm:presLayoutVars>
          <dgm:chPref val="3"/>
        </dgm:presLayoutVars>
      </dgm:prSet>
      <dgm:spPr/>
    </dgm:pt>
    <dgm:pt modelId="{97AEA293-18A5-4317-A535-8EFA60D2714F}" type="pres">
      <dgm:prSet presAssocID="{80FE7E5E-6A7A-4DC1-853D-43D90AB8FAB1}" presName="rootConnector" presStyleLbl="node2" presStyleIdx="1" presStyleCnt="3"/>
      <dgm:spPr/>
    </dgm:pt>
    <dgm:pt modelId="{E54B6A5E-F4E7-47CF-AD60-51E63464D098}" type="pres">
      <dgm:prSet presAssocID="{80FE7E5E-6A7A-4DC1-853D-43D90AB8FAB1}" presName="hierChild4" presStyleCnt="0"/>
      <dgm:spPr/>
    </dgm:pt>
    <dgm:pt modelId="{2DF916A8-886B-4394-AD3F-93056E752742}" type="pres">
      <dgm:prSet presAssocID="{80FE7E5E-6A7A-4DC1-853D-43D90AB8FAB1}" presName="hierChild5" presStyleCnt="0"/>
      <dgm:spPr/>
    </dgm:pt>
    <dgm:pt modelId="{57DA7679-12C3-4751-8A61-6667B38F1CA0}" type="pres">
      <dgm:prSet presAssocID="{C40BB9D0-7E2B-45FC-9ABD-2F906A969804}" presName="Name37" presStyleLbl="parChTrans1D2" presStyleIdx="2" presStyleCnt="3"/>
      <dgm:spPr/>
    </dgm:pt>
    <dgm:pt modelId="{63A86650-7811-443A-B96F-4D026454C7E4}" type="pres">
      <dgm:prSet presAssocID="{BD70C9FF-3721-4832-B2D9-0527D4A80E17}" presName="hierRoot2" presStyleCnt="0">
        <dgm:presLayoutVars>
          <dgm:hierBranch val="init"/>
        </dgm:presLayoutVars>
      </dgm:prSet>
      <dgm:spPr/>
    </dgm:pt>
    <dgm:pt modelId="{AB0BF820-0E66-492C-B3E0-50DEF49037C9}" type="pres">
      <dgm:prSet presAssocID="{BD70C9FF-3721-4832-B2D9-0527D4A80E17}" presName="rootComposite" presStyleCnt="0"/>
      <dgm:spPr/>
    </dgm:pt>
    <dgm:pt modelId="{ABAA572B-BBE1-4133-8D00-99BFAC91FEB3}" type="pres">
      <dgm:prSet presAssocID="{BD70C9FF-3721-4832-B2D9-0527D4A80E17}" presName="rootText" presStyleLbl="node2" presStyleIdx="2" presStyleCnt="3">
        <dgm:presLayoutVars>
          <dgm:chPref val="3"/>
        </dgm:presLayoutVars>
      </dgm:prSet>
      <dgm:spPr/>
    </dgm:pt>
    <dgm:pt modelId="{03989460-E3CB-41E1-8B77-9F56C9CA301B}" type="pres">
      <dgm:prSet presAssocID="{BD70C9FF-3721-4832-B2D9-0527D4A80E17}" presName="rootConnector" presStyleLbl="node2" presStyleIdx="2" presStyleCnt="3"/>
      <dgm:spPr/>
    </dgm:pt>
    <dgm:pt modelId="{CF086A56-C470-492B-8146-201911A781E4}" type="pres">
      <dgm:prSet presAssocID="{BD70C9FF-3721-4832-B2D9-0527D4A80E17}" presName="hierChild4" presStyleCnt="0"/>
      <dgm:spPr/>
    </dgm:pt>
    <dgm:pt modelId="{5F9BC805-2AEA-4873-A926-71075FC2127F}" type="pres">
      <dgm:prSet presAssocID="{BD70C9FF-3721-4832-B2D9-0527D4A80E17}" presName="hierChild5" presStyleCnt="0"/>
      <dgm:spPr/>
    </dgm:pt>
    <dgm:pt modelId="{5C1FFCA6-B5AD-4A02-A02D-00A010ED399C}" type="pres">
      <dgm:prSet presAssocID="{7D062086-5A2B-4E5B-BF42-2D8E7BFE8FC9}" presName="hierChild3" presStyleCnt="0"/>
      <dgm:spPr/>
    </dgm:pt>
  </dgm:ptLst>
  <dgm:cxnLst>
    <dgm:cxn modelId="{6F9F2903-0BC3-4E3E-898B-3F17B05268B0}" type="presOf" srcId="{44864957-87B9-43B3-9166-2E2E377AEB31}" destId="{5863FCCF-D7BB-4F14-AFC7-DC4A22A8E538}" srcOrd="0" destOrd="0" presId="urn:microsoft.com/office/officeart/2005/8/layout/orgChart1"/>
    <dgm:cxn modelId="{0654BC03-3D12-4EED-B64A-DB2F8889572C}" type="presOf" srcId="{80FE7E5E-6A7A-4DC1-853D-43D90AB8FAB1}" destId="{97AEA293-18A5-4317-A535-8EFA60D2714F}" srcOrd="1" destOrd="0" presId="urn:microsoft.com/office/officeart/2005/8/layout/orgChart1"/>
    <dgm:cxn modelId="{3F1D6E04-58C2-4613-A626-981BFCB1F04F}" type="presOf" srcId="{C40BB9D0-7E2B-45FC-9ABD-2F906A969804}" destId="{57DA7679-12C3-4751-8A61-6667B38F1CA0}" srcOrd="0" destOrd="0" presId="urn:microsoft.com/office/officeart/2005/8/layout/orgChart1"/>
    <dgm:cxn modelId="{66B05F17-263A-4A10-85FC-9FB8E5AD9624}" type="presOf" srcId="{BD70C9FF-3721-4832-B2D9-0527D4A80E17}" destId="{03989460-E3CB-41E1-8B77-9F56C9CA301B}" srcOrd="1" destOrd="0" presId="urn:microsoft.com/office/officeart/2005/8/layout/orgChart1"/>
    <dgm:cxn modelId="{73975D1F-EFEA-4D99-92C1-9A2D0A04B5F7}" type="presOf" srcId="{468C12D0-93C4-4C59-AA3E-ECAE92F590BC}" destId="{EBD7E134-0966-422C-8C9C-E9934AECEA2C}" srcOrd="1" destOrd="0" presId="urn:microsoft.com/office/officeart/2005/8/layout/orgChart1"/>
    <dgm:cxn modelId="{FA2E7E2E-DD54-4709-AD92-E2F39B239D14}" type="presOf" srcId="{80FE7E5E-6A7A-4DC1-853D-43D90AB8FAB1}" destId="{CA425AB2-483B-4F2E-97A7-C47DD398E355}" srcOrd="0" destOrd="0" presId="urn:microsoft.com/office/officeart/2005/8/layout/orgChart1"/>
    <dgm:cxn modelId="{996D5D40-477B-487D-B5B5-DAB9A9CCBAD5}" type="presOf" srcId="{BD70C9FF-3721-4832-B2D9-0527D4A80E17}" destId="{ABAA572B-BBE1-4133-8D00-99BFAC91FEB3}" srcOrd="0" destOrd="0" presId="urn:microsoft.com/office/officeart/2005/8/layout/orgChart1"/>
    <dgm:cxn modelId="{CE02685F-5D6F-46A1-9285-13ED51729BF1}" type="presOf" srcId="{7D062086-5A2B-4E5B-BF42-2D8E7BFE8FC9}" destId="{4FD2A106-4DD8-46F5-BD1D-DB7B1588ED5A}" srcOrd="1" destOrd="0" presId="urn:microsoft.com/office/officeart/2005/8/layout/orgChart1"/>
    <dgm:cxn modelId="{D7A60C68-1F14-4756-A3E6-4248BAB9F3DE}" srcId="{7D062086-5A2B-4E5B-BF42-2D8E7BFE8FC9}" destId="{468C12D0-93C4-4C59-AA3E-ECAE92F590BC}" srcOrd="0" destOrd="0" parTransId="{44864957-87B9-43B3-9166-2E2E377AEB31}" sibTransId="{C9C81118-06F8-4B60-8F31-2D4DF3AA54BC}"/>
    <dgm:cxn modelId="{3073697F-0BCA-46E3-986E-D816EBE74DCA}" srcId="{7D062086-5A2B-4E5B-BF42-2D8E7BFE8FC9}" destId="{BD70C9FF-3721-4832-B2D9-0527D4A80E17}" srcOrd="2" destOrd="0" parTransId="{C40BB9D0-7E2B-45FC-9ABD-2F906A969804}" sibTransId="{98100746-086F-4D9B-A04F-245987B13A52}"/>
    <dgm:cxn modelId="{AC19188B-94F8-4B7D-A5A6-2B67147F6DB8}" srcId="{ADFCD8D2-2473-4346-B524-B7620F51F008}" destId="{7D062086-5A2B-4E5B-BF42-2D8E7BFE8FC9}" srcOrd="0" destOrd="0" parTransId="{A7B4561F-C421-4620-8345-A5EFDB82EA5E}" sibTransId="{2A2B23EB-1115-4ABC-B37B-F22E2F5B8C3C}"/>
    <dgm:cxn modelId="{3EF3E1B4-2D61-49AC-9045-BE19C23E2AD8}" type="presOf" srcId="{029AF37F-BE14-4A86-AF42-29A830401A09}" destId="{C8DCDB5A-9578-482B-A8F1-B4F2D1C628D3}" srcOrd="0" destOrd="0" presId="urn:microsoft.com/office/officeart/2005/8/layout/orgChart1"/>
    <dgm:cxn modelId="{6E19F1D4-EBDF-4D3D-A42B-511A0B75038E}" type="presOf" srcId="{ADFCD8D2-2473-4346-B524-B7620F51F008}" destId="{A0789DA5-749A-4AB0-8B5A-BDA1ED617505}" srcOrd="0" destOrd="0" presId="urn:microsoft.com/office/officeart/2005/8/layout/orgChart1"/>
    <dgm:cxn modelId="{4B8632E5-CB73-4934-95C5-537D59ADE014}" type="presOf" srcId="{7D062086-5A2B-4E5B-BF42-2D8E7BFE8FC9}" destId="{5F816853-87A4-4E94-B358-D10FB8F562D5}" srcOrd="0" destOrd="0" presId="urn:microsoft.com/office/officeart/2005/8/layout/orgChart1"/>
    <dgm:cxn modelId="{B94BCCEB-6905-4180-94A9-1CB108FC2E3F}" type="presOf" srcId="{468C12D0-93C4-4C59-AA3E-ECAE92F590BC}" destId="{EA56087D-2FFA-468C-A6EC-4EE23F082915}" srcOrd="0" destOrd="0" presId="urn:microsoft.com/office/officeart/2005/8/layout/orgChart1"/>
    <dgm:cxn modelId="{F50CB5FC-4AD1-4661-9C9D-BD1EC6DA38AC}" srcId="{7D062086-5A2B-4E5B-BF42-2D8E7BFE8FC9}" destId="{80FE7E5E-6A7A-4DC1-853D-43D90AB8FAB1}" srcOrd="1" destOrd="0" parTransId="{029AF37F-BE14-4A86-AF42-29A830401A09}" sibTransId="{C79EEFD5-FBE2-41E9-812C-5DE474DCD55E}"/>
    <dgm:cxn modelId="{2BD5AB1F-638D-4413-A7A3-C611DD9642C5}" type="presParOf" srcId="{A0789DA5-749A-4AB0-8B5A-BDA1ED617505}" destId="{696F82B7-3631-48B4-88C2-C016F8EC5420}" srcOrd="0" destOrd="0" presId="urn:microsoft.com/office/officeart/2005/8/layout/orgChart1"/>
    <dgm:cxn modelId="{A71DD968-E8C1-4C30-A7EC-173F25D574DA}" type="presParOf" srcId="{696F82B7-3631-48B4-88C2-C016F8EC5420}" destId="{6829F5AD-4993-477E-ACA3-3496E8B4EE7C}" srcOrd="0" destOrd="0" presId="urn:microsoft.com/office/officeart/2005/8/layout/orgChart1"/>
    <dgm:cxn modelId="{33E2A260-D850-4739-8B43-E22DD79E7351}" type="presParOf" srcId="{6829F5AD-4993-477E-ACA3-3496E8B4EE7C}" destId="{5F816853-87A4-4E94-B358-D10FB8F562D5}" srcOrd="0" destOrd="0" presId="urn:microsoft.com/office/officeart/2005/8/layout/orgChart1"/>
    <dgm:cxn modelId="{CEC7D779-D712-49AA-9A9B-C7F496129944}" type="presParOf" srcId="{6829F5AD-4993-477E-ACA3-3496E8B4EE7C}" destId="{4FD2A106-4DD8-46F5-BD1D-DB7B1588ED5A}" srcOrd="1" destOrd="0" presId="urn:microsoft.com/office/officeart/2005/8/layout/orgChart1"/>
    <dgm:cxn modelId="{3B1227B7-8943-44DE-AEFE-ED09355D17C4}" type="presParOf" srcId="{696F82B7-3631-48B4-88C2-C016F8EC5420}" destId="{78B5E6B1-5617-43AB-9D39-2B31154DD08F}" srcOrd="1" destOrd="0" presId="urn:microsoft.com/office/officeart/2005/8/layout/orgChart1"/>
    <dgm:cxn modelId="{515AAE9C-50FA-491C-99A9-438C881C05B9}" type="presParOf" srcId="{78B5E6B1-5617-43AB-9D39-2B31154DD08F}" destId="{5863FCCF-D7BB-4F14-AFC7-DC4A22A8E538}" srcOrd="0" destOrd="0" presId="urn:microsoft.com/office/officeart/2005/8/layout/orgChart1"/>
    <dgm:cxn modelId="{027B7A72-2364-4C48-B40F-B24A4FD8F46E}" type="presParOf" srcId="{78B5E6B1-5617-43AB-9D39-2B31154DD08F}" destId="{E038DB7B-0CBE-4BFC-A7BC-0CFD553E1BB7}" srcOrd="1" destOrd="0" presId="urn:microsoft.com/office/officeart/2005/8/layout/orgChart1"/>
    <dgm:cxn modelId="{1F1AA929-536A-4962-A0CB-C94D6EFDD3F3}" type="presParOf" srcId="{E038DB7B-0CBE-4BFC-A7BC-0CFD553E1BB7}" destId="{70C29EC6-B5B9-4C2C-BF14-0942D7CCA15B}" srcOrd="0" destOrd="0" presId="urn:microsoft.com/office/officeart/2005/8/layout/orgChart1"/>
    <dgm:cxn modelId="{F7D4B914-3012-4B00-AAFC-06DCA47D4299}" type="presParOf" srcId="{70C29EC6-B5B9-4C2C-BF14-0942D7CCA15B}" destId="{EA56087D-2FFA-468C-A6EC-4EE23F082915}" srcOrd="0" destOrd="0" presId="urn:microsoft.com/office/officeart/2005/8/layout/orgChart1"/>
    <dgm:cxn modelId="{80947E44-C556-4D48-B31F-2167B1F9472C}" type="presParOf" srcId="{70C29EC6-B5B9-4C2C-BF14-0942D7CCA15B}" destId="{EBD7E134-0966-422C-8C9C-E9934AECEA2C}" srcOrd="1" destOrd="0" presId="urn:microsoft.com/office/officeart/2005/8/layout/orgChart1"/>
    <dgm:cxn modelId="{B10E08EC-9E92-4664-B094-A1E13029F210}" type="presParOf" srcId="{E038DB7B-0CBE-4BFC-A7BC-0CFD553E1BB7}" destId="{D4052CCA-673B-49F8-A273-2A875C97DC16}" srcOrd="1" destOrd="0" presId="urn:microsoft.com/office/officeart/2005/8/layout/orgChart1"/>
    <dgm:cxn modelId="{2C6B36E4-C15E-4585-97BE-5FC62DA73ED2}" type="presParOf" srcId="{E038DB7B-0CBE-4BFC-A7BC-0CFD553E1BB7}" destId="{51E30A19-8506-48E9-958B-3EBDDE7682E6}" srcOrd="2" destOrd="0" presId="urn:microsoft.com/office/officeart/2005/8/layout/orgChart1"/>
    <dgm:cxn modelId="{8C747499-9077-4597-A793-76C55DB857F3}" type="presParOf" srcId="{78B5E6B1-5617-43AB-9D39-2B31154DD08F}" destId="{C8DCDB5A-9578-482B-A8F1-B4F2D1C628D3}" srcOrd="2" destOrd="0" presId="urn:microsoft.com/office/officeart/2005/8/layout/orgChart1"/>
    <dgm:cxn modelId="{F2EF36C3-1A30-4793-AA90-7E0D31DAF97D}" type="presParOf" srcId="{78B5E6B1-5617-43AB-9D39-2B31154DD08F}" destId="{DA696B74-C7E0-414E-B883-13CB42D88304}" srcOrd="3" destOrd="0" presId="urn:microsoft.com/office/officeart/2005/8/layout/orgChart1"/>
    <dgm:cxn modelId="{7CB3B5C1-589D-4A7F-8852-815DAFF3F0F4}" type="presParOf" srcId="{DA696B74-C7E0-414E-B883-13CB42D88304}" destId="{7CEC51AB-EB1A-4E47-9F21-47BBD709E365}" srcOrd="0" destOrd="0" presId="urn:microsoft.com/office/officeart/2005/8/layout/orgChart1"/>
    <dgm:cxn modelId="{2351F74F-0E32-41EE-8907-BB5968C5A160}" type="presParOf" srcId="{7CEC51AB-EB1A-4E47-9F21-47BBD709E365}" destId="{CA425AB2-483B-4F2E-97A7-C47DD398E355}" srcOrd="0" destOrd="0" presId="urn:microsoft.com/office/officeart/2005/8/layout/orgChart1"/>
    <dgm:cxn modelId="{DE2D2D3D-711B-4046-BA28-E1366F5ADD8A}" type="presParOf" srcId="{7CEC51AB-EB1A-4E47-9F21-47BBD709E365}" destId="{97AEA293-18A5-4317-A535-8EFA60D2714F}" srcOrd="1" destOrd="0" presId="urn:microsoft.com/office/officeart/2005/8/layout/orgChart1"/>
    <dgm:cxn modelId="{6836D6B9-8B21-41ED-A58A-0C16B545F52E}" type="presParOf" srcId="{DA696B74-C7E0-414E-B883-13CB42D88304}" destId="{E54B6A5E-F4E7-47CF-AD60-51E63464D098}" srcOrd="1" destOrd="0" presId="urn:microsoft.com/office/officeart/2005/8/layout/orgChart1"/>
    <dgm:cxn modelId="{7222F30C-EAE3-494C-BF2C-3C70F08E3E79}" type="presParOf" srcId="{DA696B74-C7E0-414E-B883-13CB42D88304}" destId="{2DF916A8-886B-4394-AD3F-93056E752742}" srcOrd="2" destOrd="0" presId="urn:microsoft.com/office/officeart/2005/8/layout/orgChart1"/>
    <dgm:cxn modelId="{C3A9ACEA-6367-40EB-8185-154CCBD9BFEB}" type="presParOf" srcId="{78B5E6B1-5617-43AB-9D39-2B31154DD08F}" destId="{57DA7679-12C3-4751-8A61-6667B38F1CA0}" srcOrd="4" destOrd="0" presId="urn:microsoft.com/office/officeart/2005/8/layout/orgChart1"/>
    <dgm:cxn modelId="{64F27711-2567-4639-AB45-7D32FB5C9647}" type="presParOf" srcId="{78B5E6B1-5617-43AB-9D39-2B31154DD08F}" destId="{63A86650-7811-443A-B96F-4D026454C7E4}" srcOrd="5" destOrd="0" presId="urn:microsoft.com/office/officeart/2005/8/layout/orgChart1"/>
    <dgm:cxn modelId="{AB953619-4CF7-4F07-BF6E-D0B7300E3646}" type="presParOf" srcId="{63A86650-7811-443A-B96F-4D026454C7E4}" destId="{AB0BF820-0E66-492C-B3E0-50DEF49037C9}" srcOrd="0" destOrd="0" presId="urn:microsoft.com/office/officeart/2005/8/layout/orgChart1"/>
    <dgm:cxn modelId="{BF157005-C8E1-4C69-A708-A696B447624B}" type="presParOf" srcId="{AB0BF820-0E66-492C-B3E0-50DEF49037C9}" destId="{ABAA572B-BBE1-4133-8D00-99BFAC91FEB3}" srcOrd="0" destOrd="0" presId="urn:microsoft.com/office/officeart/2005/8/layout/orgChart1"/>
    <dgm:cxn modelId="{EEEDECC5-08B8-44DC-B00A-FF70D64701E8}" type="presParOf" srcId="{AB0BF820-0E66-492C-B3E0-50DEF49037C9}" destId="{03989460-E3CB-41E1-8B77-9F56C9CA301B}" srcOrd="1" destOrd="0" presId="urn:microsoft.com/office/officeart/2005/8/layout/orgChart1"/>
    <dgm:cxn modelId="{A6108738-12C7-4659-B8FA-542E9A21D57E}" type="presParOf" srcId="{63A86650-7811-443A-B96F-4D026454C7E4}" destId="{CF086A56-C470-492B-8146-201911A781E4}" srcOrd="1" destOrd="0" presId="urn:microsoft.com/office/officeart/2005/8/layout/orgChart1"/>
    <dgm:cxn modelId="{FA2D6E96-8BBB-4F68-8E54-925634D5A078}" type="presParOf" srcId="{63A86650-7811-443A-B96F-4D026454C7E4}" destId="{5F9BC805-2AEA-4873-A926-71075FC2127F}" srcOrd="2" destOrd="0" presId="urn:microsoft.com/office/officeart/2005/8/layout/orgChart1"/>
    <dgm:cxn modelId="{B4AA2405-C733-4132-AC60-074A8E1DE254}" type="presParOf" srcId="{696F82B7-3631-48B4-88C2-C016F8EC5420}" destId="{5C1FFCA6-B5AD-4A02-A02D-00A010ED39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6EE37F-F808-4CCD-81C6-F8A26E265AC5}" type="doc">
      <dgm:prSet loTypeId="urn:microsoft.com/office/officeart/2018/2/layout/IconVerticalSolidList" loCatId="icon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644047F-CD65-49FF-BFEE-2DF2CC943BB4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Wpłata dodatkowa może być różnicowana ze względu na okres zatrudnienia w danym podmiocie albo ze względu na inne kryteria</a:t>
          </a:r>
          <a:endParaRPr lang="en-US"/>
        </a:p>
      </dgm:t>
    </dgm:pt>
    <dgm:pt modelId="{B7868BEB-342D-447C-BD62-0467597A566B}" type="parTrans" cxnId="{51CC764C-9D3F-43AC-B2B3-5FFE9E9CE262}">
      <dgm:prSet/>
      <dgm:spPr/>
      <dgm:t>
        <a:bodyPr/>
        <a:lstStyle/>
        <a:p>
          <a:endParaRPr lang="en-US"/>
        </a:p>
      </dgm:t>
    </dgm:pt>
    <dgm:pt modelId="{447B7841-1340-489C-85C3-A2F7F6AD71D2}" type="sibTrans" cxnId="{51CC764C-9D3F-43AC-B2B3-5FFE9E9CE262}">
      <dgm:prSet/>
      <dgm:spPr/>
      <dgm:t>
        <a:bodyPr/>
        <a:lstStyle/>
        <a:p>
          <a:endParaRPr lang="en-US"/>
        </a:p>
      </dgm:t>
    </dgm:pt>
    <dgm:pt modelId="{05A005F0-9DF7-4F33-AF9C-8F8185668A21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wymaga to uwzględnienia w regulaminie wynagradzania lub układzie zbiorowym pracy obowiązującym w tym zakładzie. </a:t>
          </a:r>
          <a:endParaRPr lang="en-US"/>
        </a:p>
      </dgm:t>
    </dgm:pt>
    <dgm:pt modelId="{DD3067CE-654B-43BE-9E21-89C97A5F5770}" type="parTrans" cxnId="{D2264200-8368-47FD-B1BF-44AAC6A72E11}">
      <dgm:prSet/>
      <dgm:spPr/>
      <dgm:t>
        <a:bodyPr/>
        <a:lstStyle/>
        <a:p>
          <a:endParaRPr lang="en-US"/>
        </a:p>
      </dgm:t>
    </dgm:pt>
    <dgm:pt modelId="{AD1436AF-D7D9-4571-99AD-6E4EF6494B77}" type="sibTrans" cxnId="{D2264200-8368-47FD-B1BF-44AAC6A72E11}">
      <dgm:prSet/>
      <dgm:spPr/>
      <dgm:t>
        <a:bodyPr/>
        <a:lstStyle/>
        <a:p>
          <a:endParaRPr lang="en-US"/>
        </a:p>
      </dgm:t>
    </dgm:pt>
    <dgm:pt modelId="{79525E4B-98A8-464C-BCF3-48FD790F69F0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Pracodawcy muszą pamiętać, że postanowienia o różnicowaniu wpłaty dodatkowej nie mogą naruszać </a:t>
          </a:r>
          <a:r>
            <a:rPr lang="pl-PL" b="1"/>
            <a:t>zasad równego traktowania w zatrudnieniu. </a:t>
          </a:r>
          <a:endParaRPr lang="en-US"/>
        </a:p>
      </dgm:t>
    </dgm:pt>
    <dgm:pt modelId="{234058F1-C252-4AA1-B6D6-5764A3068A8B}" type="parTrans" cxnId="{CD4B2E75-5AEC-41EE-954B-ACDCADA1635F}">
      <dgm:prSet/>
      <dgm:spPr/>
      <dgm:t>
        <a:bodyPr/>
        <a:lstStyle/>
        <a:p>
          <a:endParaRPr lang="en-US"/>
        </a:p>
      </dgm:t>
    </dgm:pt>
    <dgm:pt modelId="{EE7634DB-17B6-473A-8703-84A18F7C5004}" type="sibTrans" cxnId="{CD4B2E75-5AEC-41EE-954B-ACDCADA1635F}">
      <dgm:prSet/>
      <dgm:spPr/>
      <dgm:t>
        <a:bodyPr/>
        <a:lstStyle/>
        <a:p>
          <a:endParaRPr lang="en-US"/>
        </a:p>
      </dgm:t>
    </dgm:pt>
    <dgm:pt modelId="{7E556EB9-24AE-4D41-A9CF-4F5B7939EED5}" type="pres">
      <dgm:prSet presAssocID="{1E6EE37F-F808-4CCD-81C6-F8A26E265AC5}" presName="root" presStyleCnt="0">
        <dgm:presLayoutVars>
          <dgm:dir/>
          <dgm:resizeHandles val="exact"/>
        </dgm:presLayoutVars>
      </dgm:prSet>
      <dgm:spPr/>
    </dgm:pt>
    <dgm:pt modelId="{BBFE5D8F-55BB-46D6-8457-B52A060B9FE8}" type="pres">
      <dgm:prSet presAssocID="{D644047F-CD65-49FF-BFEE-2DF2CC943BB4}" presName="compNode" presStyleCnt="0"/>
      <dgm:spPr/>
    </dgm:pt>
    <dgm:pt modelId="{E4A0BE79-0FE9-49D2-9188-5AB3E0AD9411}" type="pres">
      <dgm:prSet presAssocID="{D644047F-CD65-49FF-BFEE-2DF2CC943BB4}" presName="bgRect" presStyleLbl="bgShp" presStyleIdx="0" presStyleCnt="3"/>
      <dgm:spPr/>
    </dgm:pt>
    <dgm:pt modelId="{F254FAA6-643D-4954-9736-8B661A2CA3E2}" type="pres">
      <dgm:prSet presAssocID="{D644047F-CD65-49FF-BFEE-2DF2CC943BB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81C6301D-BCC7-4212-A5E0-71B8ED63A690}" type="pres">
      <dgm:prSet presAssocID="{D644047F-CD65-49FF-BFEE-2DF2CC943BB4}" presName="spaceRect" presStyleCnt="0"/>
      <dgm:spPr/>
    </dgm:pt>
    <dgm:pt modelId="{340BCE00-88F1-4934-ACD4-8A305ECCD698}" type="pres">
      <dgm:prSet presAssocID="{D644047F-CD65-49FF-BFEE-2DF2CC943BB4}" presName="parTx" presStyleLbl="revTx" presStyleIdx="0" presStyleCnt="3">
        <dgm:presLayoutVars>
          <dgm:chMax val="0"/>
          <dgm:chPref val="0"/>
        </dgm:presLayoutVars>
      </dgm:prSet>
      <dgm:spPr/>
    </dgm:pt>
    <dgm:pt modelId="{7ABE2511-E2FB-453E-A859-DC2C1386D6B7}" type="pres">
      <dgm:prSet presAssocID="{447B7841-1340-489C-85C3-A2F7F6AD71D2}" presName="sibTrans" presStyleCnt="0"/>
      <dgm:spPr/>
    </dgm:pt>
    <dgm:pt modelId="{27744D24-AD20-4640-9269-D520C0C020E5}" type="pres">
      <dgm:prSet presAssocID="{05A005F0-9DF7-4F33-AF9C-8F8185668A21}" presName="compNode" presStyleCnt="0"/>
      <dgm:spPr/>
    </dgm:pt>
    <dgm:pt modelId="{0B2A0FA0-423D-4B91-BE00-BAECBAD7F19D}" type="pres">
      <dgm:prSet presAssocID="{05A005F0-9DF7-4F33-AF9C-8F8185668A21}" presName="bgRect" presStyleLbl="bgShp" presStyleIdx="1" presStyleCnt="3"/>
      <dgm:spPr/>
    </dgm:pt>
    <dgm:pt modelId="{1BC5F858-D961-48AD-AF80-A83507CAF471}" type="pres">
      <dgm:prSet presAssocID="{05A005F0-9DF7-4F33-AF9C-8F8185668A2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awacz"/>
        </a:ext>
      </dgm:extLst>
    </dgm:pt>
    <dgm:pt modelId="{865F9330-F1A1-4825-AC54-0DF3D888FFD8}" type="pres">
      <dgm:prSet presAssocID="{05A005F0-9DF7-4F33-AF9C-8F8185668A21}" presName="spaceRect" presStyleCnt="0"/>
      <dgm:spPr/>
    </dgm:pt>
    <dgm:pt modelId="{4C45E40E-1DA0-4D41-814F-4AE725CDE20B}" type="pres">
      <dgm:prSet presAssocID="{05A005F0-9DF7-4F33-AF9C-8F8185668A21}" presName="parTx" presStyleLbl="revTx" presStyleIdx="1" presStyleCnt="3">
        <dgm:presLayoutVars>
          <dgm:chMax val="0"/>
          <dgm:chPref val="0"/>
        </dgm:presLayoutVars>
      </dgm:prSet>
      <dgm:spPr/>
    </dgm:pt>
    <dgm:pt modelId="{413A1956-66E1-4CC2-87DB-6115C2FF6EB9}" type="pres">
      <dgm:prSet presAssocID="{AD1436AF-D7D9-4571-99AD-6E4EF6494B77}" presName="sibTrans" presStyleCnt="0"/>
      <dgm:spPr/>
    </dgm:pt>
    <dgm:pt modelId="{250D6717-ADDE-4A5A-AB12-2E4EE4C3E638}" type="pres">
      <dgm:prSet presAssocID="{79525E4B-98A8-464C-BCF3-48FD790F69F0}" presName="compNode" presStyleCnt="0"/>
      <dgm:spPr/>
    </dgm:pt>
    <dgm:pt modelId="{4ED46756-883D-45B7-97B2-A035B1A6DED9}" type="pres">
      <dgm:prSet presAssocID="{79525E4B-98A8-464C-BCF3-48FD790F69F0}" presName="bgRect" presStyleLbl="bgShp" presStyleIdx="2" presStyleCnt="3"/>
      <dgm:spPr/>
    </dgm:pt>
    <dgm:pt modelId="{09A7D194-7268-47F8-A78C-9F4AE8391545}" type="pres">
      <dgm:prSet presAssocID="{79525E4B-98A8-464C-BCF3-48FD790F69F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B6D4B392-4C99-4C2F-8974-6799A3B8DA01}" type="pres">
      <dgm:prSet presAssocID="{79525E4B-98A8-464C-BCF3-48FD790F69F0}" presName="spaceRect" presStyleCnt="0"/>
      <dgm:spPr/>
    </dgm:pt>
    <dgm:pt modelId="{D9A93A92-C010-47B4-B959-B28A37B26559}" type="pres">
      <dgm:prSet presAssocID="{79525E4B-98A8-464C-BCF3-48FD790F69F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2264200-8368-47FD-B1BF-44AAC6A72E11}" srcId="{1E6EE37F-F808-4CCD-81C6-F8A26E265AC5}" destId="{05A005F0-9DF7-4F33-AF9C-8F8185668A21}" srcOrd="1" destOrd="0" parTransId="{DD3067CE-654B-43BE-9E21-89C97A5F5770}" sibTransId="{AD1436AF-D7D9-4571-99AD-6E4EF6494B77}"/>
    <dgm:cxn modelId="{51CC764C-9D3F-43AC-B2B3-5FFE9E9CE262}" srcId="{1E6EE37F-F808-4CCD-81C6-F8A26E265AC5}" destId="{D644047F-CD65-49FF-BFEE-2DF2CC943BB4}" srcOrd="0" destOrd="0" parTransId="{B7868BEB-342D-447C-BD62-0467597A566B}" sibTransId="{447B7841-1340-489C-85C3-A2F7F6AD71D2}"/>
    <dgm:cxn modelId="{CD4B2E75-5AEC-41EE-954B-ACDCADA1635F}" srcId="{1E6EE37F-F808-4CCD-81C6-F8A26E265AC5}" destId="{79525E4B-98A8-464C-BCF3-48FD790F69F0}" srcOrd="2" destOrd="0" parTransId="{234058F1-C252-4AA1-B6D6-5764A3068A8B}" sibTransId="{EE7634DB-17B6-473A-8703-84A18F7C5004}"/>
    <dgm:cxn modelId="{CDDA43A1-786D-4479-AB9F-E7D9DD690BA9}" type="presOf" srcId="{D644047F-CD65-49FF-BFEE-2DF2CC943BB4}" destId="{340BCE00-88F1-4934-ACD4-8A305ECCD698}" srcOrd="0" destOrd="0" presId="urn:microsoft.com/office/officeart/2018/2/layout/IconVerticalSolidList"/>
    <dgm:cxn modelId="{53B2B4A5-33F8-4F59-9B15-4E4FCD789DD2}" type="presOf" srcId="{79525E4B-98A8-464C-BCF3-48FD790F69F0}" destId="{D9A93A92-C010-47B4-B959-B28A37B26559}" srcOrd="0" destOrd="0" presId="urn:microsoft.com/office/officeart/2018/2/layout/IconVerticalSolidList"/>
    <dgm:cxn modelId="{D764A1C6-5A14-4BC4-9EA0-AECF3A475846}" type="presOf" srcId="{05A005F0-9DF7-4F33-AF9C-8F8185668A21}" destId="{4C45E40E-1DA0-4D41-814F-4AE725CDE20B}" srcOrd="0" destOrd="0" presId="urn:microsoft.com/office/officeart/2018/2/layout/IconVerticalSolidList"/>
    <dgm:cxn modelId="{CA1DDECC-C061-4790-B039-2CBACED9855A}" type="presOf" srcId="{1E6EE37F-F808-4CCD-81C6-F8A26E265AC5}" destId="{7E556EB9-24AE-4D41-A9CF-4F5B7939EED5}" srcOrd="0" destOrd="0" presId="urn:microsoft.com/office/officeart/2018/2/layout/IconVerticalSolidList"/>
    <dgm:cxn modelId="{4491EBFE-9134-44B7-A9E8-1216ECBBA245}" type="presParOf" srcId="{7E556EB9-24AE-4D41-A9CF-4F5B7939EED5}" destId="{BBFE5D8F-55BB-46D6-8457-B52A060B9FE8}" srcOrd="0" destOrd="0" presId="urn:microsoft.com/office/officeart/2018/2/layout/IconVerticalSolidList"/>
    <dgm:cxn modelId="{239016A7-4792-476F-B4D3-87C1515F399F}" type="presParOf" srcId="{BBFE5D8F-55BB-46D6-8457-B52A060B9FE8}" destId="{E4A0BE79-0FE9-49D2-9188-5AB3E0AD9411}" srcOrd="0" destOrd="0" presId="urn:microsoft.com/office/officeart/2018/2/layout/IconVerticalSolidList"/>
    <dgm:cxn modelId="{FBC3BE9D-BC4E-4C3C-BCEF-09454DC6C4E2}" type="presParOf" srcId="{BBFE5D8F-55BB-46D6-8457-B52A060B9FE8}" destId="{F254FAA6-643D-4954-9736-8B661A2CA3E2}" srcOrd="1" destOrd="0" presId="urn:microsoft.com/office/officeart/2018/2/layout/IconVerticalSolidList"/>
    <dgm:cxn modelId="{1CA152AB-2D6F-42E8-A7DD-376388924DC3}" type="presParOf" srcId="{BBFE5D8F-55BB-46D6-8457-B52A060B9FE8}" destId="{81C6301D-BCC7-4212-A5E0-71B8ED63A690}" srcOrd="2" destOrd="0" presId="urn:microsoft.com/office/officeart/2018/2/layout/IconVerticalSolidList"/>
    <dgm:cxn modelId="{A4DA5C24-3075-4EF1-8AAB-8C92E900799B}" type="presParOf" srcId="{BBFE5D8F-55BB-46D6-8457-B52A060B9FE8}" destId="{340BCE00-88F1-4934-ACD4-8A305ECCD698}" srcOrd="3" destOrd="0" presId="urn:microsoft.com/office/officeart/2018/2/layout/IconVerticalSolidList"/>
    <dgm:cxn modelId="{2DDE1642-29D8-408B-8F87-A830CD42B481}" type="presParOf" srcId="{7E556EB9-24AE-4D41-A9CF-4F5B7939EED5}" destId="{7ABE2511-E2FB-453E-A859-DC2C1386D6B7}" srcOrd="1" destOrd="0" presId="urn:microsoft.com/office/officeart/2018/2/layout/IconVerticalSolidList"/>
    <dgm:cxn modelId="{7866B203-4028-4FC3-B071-77EC1BE24CF2}" type="presParOf" srcId="{7E556EB9-24AE-4D41-A9CF-4F5B7939EED5}" destId="{27744D24-AD20-4640-9269-D520C0C020E5}" srcOrd="2" destOrd="0" presId="urn:microsoft.com/office/officeart/2018/2/layout/IconVerticalSolidList"/>
    <dgm:cxn modelId="{1EE954FD-111D-4FFA-9B1C-673F82AC7DE8}" type="presParOf" srcId="{27744D24-AD20-4640-9269-D520C0C020E5}" destId="{0B2A0FA0-423D-4B91-BE00-BAECBAD7F19D}" srcOrd="0" destOrd="0" presId="urn:microsoft.com/office/officeart/2018/2/layout/IconVerticalSolidList"/>
    <dgm:cxn modelId="{5A557C97-05A8-4D5D-834F-A5A8D6AC5A41}" type="presParOf" srcId="{27744D24-AD20-4640-9269-D520C0C020E5}" destId="{1BC5F858-D961-48AD-AF80-A83507CAF471}" srcOrd="1" destOrd="0" presId="urn:microsoft.com/office/officeart/2018/2/layout/IconVerticalSolidList"/>
    <dgm:cxn modelId="{F42294CA-DEAF-404C-921B-C53C3B455FD6}" type="presParOf" srcId="{27744D24-AD20-4640-9269-D520C0C020E5}" destId="{865F9330-F1A1-4825-AC54-0DF3D888FFD8}" srcOrd="2" destOrd="0" presId="urn:microsoft.com/office/officeart/2018/2/layout/IconVerticalSolidList"/>
    <dgm:cxn modelId="{624F4920-F9B6-4BD7-A2B5-21933879A17F}" type="presParOf" srcId="{27744D24-AD20-4640-9269-D520C0C020E5}" destId="{4C45E40E-1DA0-4D41-814F-4AE725CDE20B}" srcOrd="3" destOrd="0" presId="urn:microsoft.com/office/officeart/2018/2/layout/IconVerticalSolidList"/>
    <dgm:cxn modelId="{F993027F-E52A-4287-8931-D9BB9E19CEF5}" type="presParOf" srcId="{7E556EB9-24AE-4D41-A9CF-4F5B7939EED5}" destId="{413A1956-66E1-4CC2-87DB-6115C2FF6EB9}" srcOrd="3" destOrd="0" presId="urn:microsoft.com/office/officeart/2018/2/layout/IconVerticalSolidList"/>
    <dgm:cxn modelId="{62709E7A-5CAF-4FDD-9E2F-D4E2986FE63D}" type="presParOf" srcId="{7E556EB9-24AE-4D41-A9CF-4F5B7939EED5}" destId="{250D6717-ADDE-4A5A-AB12-2E4EE4C3E638}" srcOrd="4" destOrd="0" presId="urn:microsoft.com/office/officeart/2018/2/layout/IconVerticalSolidList"/>
    <dgm:cxn modelId="{556A350E-8785-4AC7-9593-9AB556636272}" type="presParOf" srcId="{250D6717-ADDE-4A5A-AB12-2E4EE4C3E638}" destId="{4ED46756-883D-45B7-97B2-A035B1A6DED9}" srcOrd="0" destOrd="0" presId="urn:microsoft.com/office/officeart/2018/2/layout/IconVerticalSolidList"/>
    <dgm:cxn modelId="{9A041B7C-9AFD-4D27-AAD5-F3D50C8C5A73}" type="presParOf" srcId="{250D6717-ADDE-4A5A-AB12-2E4EE4C3E638}" destId="{09A7D194-7268-47F8-A78C-9F4AE8391545}" srcOrd="1" destOrd="0" presId="urn:microsoft.com/office/officeart/2018/2/layout/IconVerticalSolidList"/>
    <dgm:cxn modelId="{CFA56593-B163-4FC1-A2C2-EC50998F8BE6}" type="presParOf" srcId="{250D6717-ADDE-4A5A-AB12-2E4EE4C3E638}" destId="{B6D4B392-4C99-4C2F-8974-6799A3B8DA01}" srcOrd="2" destOrd="0" presId="urn:microsoft.com/office/officeart/2018/2/layout/IconVerticalSolidList"/>
    <dgm:cxn modelId="{0331607F-840C-4243-A9B3-B3890169C2D1}" type="presParOf" srcId="{250D6717-ADDE-4A5A-AB12-2E4EE4C3E638}" destId="{D9A93A92-C010-47B4-B959-B28A37B2655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C14750-BAD0-4376-BCC0-9FA494589ED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E422549-F36C-4E18-8511-E58B9D3941B9}">
      <dgm:prSet/>
      <dgm:spPr/>
      <dgm:t>
        <a:bodyPr/>
        <a:lstStyle/>
        <a:p>
          <a:r>
            <a:rPr lang="pl-PL"/>
            <a:t>826,80 zł + 620,16 zł + 240 zł + 250 zł = 1936,96 zł </a:t>
          </a:r>
          <a:endParaRPr lang="en-US"/>
        </a:p>
      </dgm:t>
    </dgm:pt>
    <dgm:pt modelId="{A027F16D-8151-4D8D-965A-A47758A15B11}" type="parTrans" cxnId="{ADA8AD20-5CC6-4EAA-BA75-97B17F6BBC0B}">
      <dgm:prSet/>
      <dgm:spPr/>
      <dgm:t>
        <a:bodyPr/>
        <a:lstStyle/>
        <a:p>
          <a:endParaRPr lang="en-US"/>
        </a:p>
      </dgm:t>
    </dgm:pt>
    <dgm:pt modelId="{3E7F446A-550F-4D38-87D9-47FD7A9AC384}" type="sibTrans" cxnId="{ADA8AD20-5CC6-4EAA-BA75-97B17F6BBC0B}">
      <dgm:prSet/>
      <dgm:spPr/>
      <dgm:t>
        <a:bodyPr/>
        <a:lstStyle/>
        <a:p>
          <a:endParaRPr lang="en-US"/>
        </a:p>
      </dgm:t>
    </dgm:pt>
    <dgm:pt modelId="{261CB2F3-8103-4856-A3A1-92FE3719173D}">
      <dgm:prSet/>
      <dgm:spPr/>
      <dgm:t>
        <a:bodyPr/>
        <a:lstStyle/>
        <a:p>
          <a:r>
            <a:rPr lang="pl-PL"/>
            <a:t>(+ zysk lub – straty na rynku)</a:t>
          </a:r>
          <a:endParaRPr lang="en-US"/>
        </a:p>
      </dgm:t>
    </dgm:pt>
    <dgm:pt modelId="{695173EF-D3BB-4B4B-AEA2-A37AC5BE066D}" type="parTrans" cxnId="{950F5662-E74E-40A9-9634-F3DB917FADED}">
      <dgm:prSet/>
      <dgm:spPr/>
      <dgm:t>
        <a:bodyPr/>
        <a:lstStyle/>
        <a:p>
          <a:endParaRPr lang="en-US"/>
        </a:p>
      </dgm:t>
    </dgm:pt>
    <dgm:pt modelId="{24FB8BDA-7332-48B3-8542-A785B233C2BD}" type="sibTrans" cxnId="{950F5662-E74E-40A9-9634-F3DB917FADED}">
      <dgm:prSet/>
      <dgm:spPr/>
      <dgm:t>
        <a:bodyPr/>
        <a:lstStyle/>
        <a:p>
          <a:endParaRPr lang="en-US"/>
        </a:p>
      </dgm:t>
    </dgm:pt>
    <dgm:pt modelId="{E9D30F8F-B612-4E26-AF66-487AF976088F}">
      <dgm:prSet/>
      <dgm:spPr/>
      <dgm:t>
        <a:bodyPr/>
        <a:lstStyle/>
        <a:p>
          <a:r>
            <a:rPr lang="pl-PL"/>
            <a:t>Podatek nauczyciela wyższy o 105, 43 zł w skali roku</a:t>
          </a:r>
          <a:endParaRPr lang="en-US"/>
        </a:p>
      </dgm:t>
    </dgm:pt>
    <dgm:pt modelId="{F7275E45-A2A4-4F19-A59B-EB9772729637}" type="parTrans" cxnId="{A9B2E852-D752-4170-9D0B-F96394307CCD}">
      <dgm:prSet/>
      <dgm:spPr/>
      <dgm:t>
        <a:bodyPr/>
        <a:lstStyle/>
        <a:p>
          <a:endParaRPr lang="en-US"/>
        </a:p>
      </dgm:t>
    </dgm:pt>
    <dgm:pt modelId="{454AC2D0-CFD1-494A-A37C-044ECA073508}" type="sibTrans" cxnId="{A9B2E852-D752-4170-9D0B-F96394307CCD}">
      <dgm:prSet/>
      <dgm:spPr/>
      <dgm:t>
        <a:bodyPr/>
        <a:lstStyle/>
        <a:p>
          <a:endParaRPr lang="en-US"/>
        </a:p>
      </dgm:t>
    </dgm:pt>
    <dgm:pt modelId="{4F8B52BD-C300-42C6-A2E9-6B42168015F8}" type="pres">
      <dgm:prSet presAssocID="{2FC14750-BAD0-4376-BCC0-9FA494589EDF}" presName="linear" presStyleCnt="0">
        <dgm:presLayoutVars>
          <dgm:animLvl val="lvl"/>
          <dgm:resizeHandles val="exact"/>
        </dgm:presLayoutVars>
      </dgm:prSet>
      <dgm:spPr/>
    </dgm:pt>
    <dgm:pt modelId="{FC645B15-170A-421F-BCEB-DDAC6B51C512}" type="pres">
      <dgm:prSet presAssocID="{3E422549-F36C-4E18-8511-E58B9D3941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D2C00E3-CE93-4B0B-9412-28003CF161D1}" type="pres">
      <dgm:prSet presAssocID="{3E7F446A-550F-4D38-87D9-47FD7A9AC384}" presName="spacer" presStyleCnt="0"/>
      <dgm:spPr/>
    </dgm:pt>
    <dgm:pt modelId="{71C48F28-A0BC-450A-83CA-91286523610C}" type="pres">
      <dgm:prSet presAssocID="{261CB2F3-8103-4856-A3A1-92FE3719173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527372C-AD19-4457-9462-A581BF0AA065}" type="pres">
      <dgm:prSet presAssocID="{24FB8BDA-7332-48B3-8542-A785B233C2BD}" presName="spacer" presStyleCnt="0"/>
      <dgm:spPr/>
    </dgm:pt>
    <dgm:pt modelId="{DD180E44-4E3A-4BF0-8A04-12007260F42B}" type="pres">
      <dgm:prSet presAssocID="{E9D30F8F-B612-4E26-AF66-487AF976088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DA8AD20-5CC6-4EAA-BA75-97B17F6BBC0B}" srcId="{2FC14750-BAD0-4376-BCC0-9FA494589EDF}" destId="{3E422549-F36C-4E18-8511-E58B9D3941B9}" srcOrd="0" destOrd="0" parTransId="{A027F16D-8151-4D8D-965A-A47758A15B11}" sibTransId="{3E7F446A-550F-4D38-87D9-47FD7A9AC384}"/>
    <dgm:cxn modelId="{950F5662-E74E-40A9-9634-F3DB917FADED}" srcId="{2FC14750-BAD0-4376-BCC0-9FA494589EDF}" destId="{261CB2F3-8103-4856-A3A1-92FE3719173D}" srcOrd="1" destOrd="0" parTransId="{695173EF-D3BB-4B4B-AEA2-A37AC5BE066D}" sibTransId="{24FB8BDA-7332-48B3-8542-A785B233C2BD}"/>
    <dgm:cxn modelId="{22789F71-5451-4A20-BFC3-DFCBBA7CB2F2}" type="presOf" srcId="{2FC14750-BAD0-4376-BCC0-9FA494589EDF}" destId="{4F8B52BD-C300-42C6-A2E9-6B42168015F8}" srcOrd="0" destOrd="0" presId="urn:microsoft.com/office/officeart/2005/8/layout/vList2"/>
    <dgm:cxn modelId="{A9B2E852-D752-4170-9D0B-F96394307CCD}" srcId="{2FC14750-BAD0-4376-BCC0-9FA494589EDF}" destId="{E9D30F8F-B612-4E26-AF66-487AF976088F}" srcOrd="2" destOrd="0" parTransId="{F7275E45-A2A4-4F19-A59B-EB9772729637}" sibTransId="{454AC2D0-CFD1-494A-A37C-044ECA073508}"/>
    <dgm:cxn modelId="{3429117C-B7A8-46C3-A009-2C6009850913}" type="presOf" srcId="{E9D30F8F-B612-4E26-AF66-487AF976088F}" destId="{DD180E44-4E3A-4BF0-8A04-12007260F42B}" srcOrd="0" destOrd="0" presId="urn:microsoft.com/office/officeart/2005/8/layout/vList2"/>
    <dgm:cxn modelId="{205D78D9-C6DD-4D17-AD71-E727ED8CBB8F}" type="presOf" srcId="{3E422549-F36C-4E18-8511-E58B9D3941B9}" destId="{FC645B15-170A-421F-BCEB-DDAC6B51C512}" srcOrd="0" destOrd="0" presId="urn:microsoft.com/office/officeart/2005/8/layout/vList2"/>
    <dgm:cxn modelId="{2299E7E0-B680-4072-8DBE-AF1E01A5BB8E}" type="presOf" srcId="{261CB2F3-8103-4856-A3A1-92FE3719173D}" destId="{71C48F28-A0BC-450A-83CA-91286523610C}" srcOrd="0" destOrd="0" presId="urn:microsoft.com/office/officeart/2005/8/layout/vList2"/>
    <dgm:cxn modelId="{2BEADD59-BD9F-4763-97EA-97209DE14396}" type="presParOf" srcId="{4F8B52BD-C300-42C6-A2E9-6B42168015F8}" destId="{FC645B15-170A-421F-BCEB-DDAC6B51C512}" srcOrd="0" destOrd="0" presId="urn:microsoft.com/office/officeart/2005/8/layout/vList2"/>
    <dgm:cxn modelId="{B17A36E6-4D83-4F7E-875A-B693A72F9C8C}" type="presParOf" srcId="{4F8B52BD-C300-42C6-A2E9-6B42168015F8}" destId="{BD2C00E3-CE93-4B0B-9412-28003CF161D1}" srcOrd="1" destOrd="0" presId="urn:microsoft.com/office/officeart/2005/8/layout/vList2"/>
    <dgm:cxn modelId="{344C3445-8E5E-46BB-8998-914E88258CE7}" type="presParOf" srcId="{4F8B52BD-C300-42C6-A2E9-6B42168015F8}" destId="{71C48F28-A0BC-450A-83CA-91286523610C}" srcOrd="2" destOrd="0" presId="urn:microsoft.com/office/officeart/2005/8/layout/vList2"/>
    <dgm:cxn modelId="{F9C6EC6A-3F45-4AA0-9A4C-4452E4BA0324}" type="presParOf" srcId="{4F8B52BD-C300-42C6-A2E9-6B42168015F8}" destId="{E527372C-AD19-4457-9462-A581BF0AA065}" srcOrd="3" destOrd="0" presId="urn:microsoft.com/office/officeart/2005/8/layout/vList2"/>
    <dgm:cxn modelId="{95C5F70B-733D-40B3-94F4-C4D2D4B45A38}" type="presParOf" srcId="{4F8B52BD-C300-42C6-A2E9-6B42168015F8}" destId="{DD180E44-4E3A-4BF0-8A04-12007260F42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FD974-40F9-4669-B35C-F7BAED71F4C9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/>
        </a:p>
      </dsp:txBody>
      <dsp:txXfrm>
        <a:off x="0" y="39687"/>
        <a:ext cx="3286125" cy="1971675"/>
      </dsp:txXfrm>
    </dsp:sp>
    <dsp:sp modelId="{5D199A0B-3D6F-4E6A-A697-4FDD68EA3D3B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/>
        </a:p>
      </dsp:txBody>
      <dsp:txXfrm>
        <a:off x="3614737" y="39687"/>
        <a:ext cx="3286125" cy="1971675"/>
      </dsp:txXfrm>
    </dsp:sp>
    <dsp:sp modelId="{13045EEA-8111-4B68-A9E4-2A021E16187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/>
        </a:p>
      </dsp:txBody>
      <dsp:txXfrm>
        <a:off x="7229475" y="39687"/>
        <a:ext cx="3286125" cy="1971675"/>
      </dsp:txXfrm>
    </dsp:sp>
    <dsp:sp modelId="{F15DB4AD-9535-45E3-B791-3C887F0A9C62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/>
        </a:p>
      </dsp:txBody>
      <dsp:txXfrm>
        <a:off x="1807368" y="2339975"/>
        <a:ext cx="3286125" cy="1971675"/>
      </dsp:txXfrm>
    </dsp:sp>
    <dsp:sp modelId="{EFCAD736-9D5A-4BF5-8510-6B3B6863B2C3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/>
        </a:p>
      </dsp:txBody>
      <dsp:txXfrm>
        <a:off x="5422106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C64FB-1B16-4351-A22E-4F24A9D87F6D}">
      <dsp:nvSpPr>
        <dsp:cNvPr id="0" name=""/>
        <dsp:cNvSpPr/>
      </dsp:nvSpPr>
      <dsp:spPr>
        <a:xfrm>
          <a:off x="0" y="83926"/>
          <a:ext cx="7249304" cy="171942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Nowe rozwiązanie (wejście w życie 2019 r.)</a:t>
          </a:r>
          <a:endParaRPr lang="en-US" sz="3100" kern="1200"/>
        </a:p>
      </dsp:txBody>
      <dsp:txXfrm>
        <a:off x="83935" y="167861"/>
        <a:ext cx="7081434" cy="1551554"/>
      </dsp:txXfrm>
    </dsp:sp>
    <dsp:sp modelId="{B61F4330-D3E5-4827-8008-F8331478FB3E}">
      <dsp:nvSpPr>
        <dsp:cNvPr id="0" name=""/>
        <dsp:cNvSpPr/>
      </dsp:nvSpPr>
      <dsp:spPr>
        <a:xfrm>
          <a:off x="0" y="1892631"/>
          <a:ext cx="7249304" cy="171942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 dirty="0"/>
            <a:t>Quasi-obowiązkowe (</a:t>
          </a:r>
          <a:r>
            <a:rPr lang="pl-PL" sz="3100" kern="1200" dirty="0" err="1"/>
            <a:t>autoenrolement</a:t>
          </a:r>
          <a:r>
            <a:rPr lang="pl-PL" sz="3100" kern="1200" dirty="0"/>
            <a:t>) dodatkowe ubezpieczenie emerytalne organizowane przez pracodawcę</a:t>
          </a:r>
          <a:endParaRPr lang="en-US" sz="3100" kern="1200" dirty="0"/>
        </a:p>
      </dsp:txBody>
      <dsp:txXfrm>
        <a:off x="83935" y="1976566"/>
        <a:ext cx="7081434" cy="1551554"/>
      </dsp:txXfrm>
    </dsp:sp>
    <dsp:sp modelId="{8BC4AF75-1573-482E-ADCD-1163E4BFC615}">
      <dsp:nvSpPr>
        <dsp:cNvPr id="0" name=""/>
        <dsp:cNvSpPr/>
      </dsp:nvSpPr>
      <dsp:spPr>
        <a:xfrm>
          <a:off x="0" y="3701336"/>
          <a:ext cx="7249304" cy="171942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Deklaracja pisemna, co 4 lata odnawiana</a:t>
          </a:r>
          <a:endParaRPr lang="en-US" sz="3100" kern="1200"/>
        </a:p>
      </dsp:txBody>
      <dsp:txXfrm>
        <a:off x="83935" y="3785271"/>
        <a:ext cx="7081434" cy="15515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80263-02AD-4068-851B-89363BF6E97E}">
      <dsp:nvSpPr>
        <dsp:cNvPr id="0" name=""/>
        <dsp:cNvSpPr/>
      </dsp:nvSpPr>
      <dsp:spPr>
        <a:xfrm>
          <a:off x="0" y="608003"/>
          <a:ext cx="5257800" cy="20896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/>
            <a:t>Ostatni termin zawarcia umowy o zarządzanie PPK – 26 marca 2021</a:t>
          </a:r>
          <a:endParaRPr lang="en-US" sz="3800" kern="1200" dirty="0"/>
        </a:p>
      </dsp:txBody>
      <dsp:txXfrm>
        <a:off x="102007" y="710010"/>
        <a:ext cx="5053786" cy="1885605"/>
      </dsp:txXfrm>
    </dsp:sp>
    <dsp:sp modelId="{53CF2115-33C4-4A3C-A616-E4C6C6C36F5D}">
      <dsp:nvSpPr>
        <dsp:cNvPr id="0" name=""/>
        <dsp:cNvSpPr/>
      </dsp:nvSpPr>
      <dsp:spPr>
        <a:xfrm>
          <a:off x="0" y="2807063"/>
          <a:ext cx="5257800" cy="208961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/>
            <a:t>Ostatni termin zawarcia umowy o prowadzenie PPK – 10 kwietnia 2021</a:t>
          </a:r>
          <a:endParaRPr lang="en-US" sz="3800" kern="1200" dirty="0"/>
        </a:p>
      </dsp:txBody>
      <dsp:txXfrm>
        <a:off x="102007" y="2909070"/>
        <a:ext cx="5053786" cy="18856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A7679-12C3-4751-8A61-6667B38F1CA0}">
      <dsp:nvSpPr>
        <dsp:cNvPr id="0" name=""/>
        <dsp:cNvSpPr/>
      </dsp:nvSpPr>
      <dsp:spPr>
        <a:xfrm>
          <a:off x="5006736" y="3242025"/>
          <a:ext cx="3584363" cy="596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405"/>
              </a:lnTo>
              <a:lnTo>
                <a:pt x="3584363" y="298405"/>
              </a:lnTo>
              <a:lnTo>
                <a:pt x="3584363" y="59681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CDB5A-9578-482B-A8F1-B4F2D1C628D3}">
      <dsp:nvSpPr>
        <dsp:cNvPr id="0" name=""/>
        <dsp:cNvSpPr/>
      </dsp:nvSpPr>
      <dsp:spPr>
        <a:xfrm>
          <a:off x="4961016" y="3242025"/>
          <a:ext cx="91440" cy="5968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681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3FCCF-D7BB-4F14-AFC7-DC4A22A8E538}">
      <dsp:nvSpPr>
        <dsp:cNvPr id="0" name=""/>
        <dsp:cNvSpPr/>
      </dsp:nvSpPr>
      <dsp:spPr>
        <a:xfrm>
          <a:off x="1422373" y="3242025"/>
          <a:ext cx="3584363" cy="596811"/>
        </a:xfrm>
        <a:custGeom>
          <a:avLst/>
          <a:gdLst/>
          <a:ahLst/>
          <a:cxnLst/>
          <a:rect l="0" t="0" r="0" b="0"/>
          <a:pathLst>
            <a:path>
              <a:moveTo>
                <a:pt x="3584363" y="0"/>
              </a:moveTo>
              <a:lnTo>
                <a:pt x="3584363" y="298405"/>
              </a:lnTo>
              <a:lnTo>
                <a:pt x="0" y="298405"/>
              </a:lnTo>
              <a:lnTo>
                <a:pt x="0" y="59681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16853-87A4-4E94-B358-D10FB8F562D5}">
      <dsp:nvSpPr>
        <dsp:cNvPr id="0" name=""/>
        <dsp:cNvSpPr/>
      </dsp:nvSpPr>
      <dsp:spPr>
        <a:xfrm>
          <a:off x="3808509" y="1453040"/>
          <a:ext cx="2396453" cy="1788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1" kern="1200"/>
            <a:t>PPK</a:t>
          </a:r>
        </a:p>
      </dsp:txBody>
      <dsp:txXfrm>
        <a:off x="3808509" y="1453040"/>
        <a:ext cx="2396453" cy="1788984"/>
      </dsp:txXfrm>
    </dsp:sp>
    <dsp:sp modelId="{EA56087D-2FFA-468C-A6EC-4EE23F082915}">
      <dsp:nvSpPr>
        <dsp:cNvPr id="0" name=""/>
        <dsp:cNvSpPr/>
      </dsp:nvSpPr>
      <dsp:spPr>
        <a:xfrm>
          <a:off x="1393" y="3838836"/>
          <a:ext cx="2841958" cy="1420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 dirty="0"/>
            <a:t>Elastyczna składka</a:t>
          </a:r>
        </a:p>
      </dsp:txBody>
      <dsp:txXfrm>
        <a:off x="1393" y="3838836"/>
        <a:ext cx="2841958" cy="1420979"/>
      </dsp:txXfrm>
    </dsp:sp>
    <dsp:sp modelId="{CA425AB2-483B-4F2E-97A7-C47DD398E355}">
      <dsp:nvSpPr>
        <dsp:cNvPr id="0" name=""/>
        <dsp:cNvSpPr/>
      </dsp:nvSpPr>
      <dsp:spPr>
        <a:xfrm>
          <a:off x="3440163" y="3838836"/>
          <a:ext cx="3133145" cy="1420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 dirty="0"/>
            <a:t>Współpłacenie (3 strony)</a:t>
          </a:r>
        </a:p>
      </dsp:txBody>
      <dsp:txXfrm>
        <a:off x="3440163" y="3838836"/>
        <a:ext cx="3133145" cy="1420979"/>
      </dsp:txXfrm>
    </dsp:sp>
    <dsp:sp modelId="{ABAA572B-BBE1-4133-8D00-99BFAC91FEB3}">
      <dsp:nvSpPr>
        <dsp:cNvPr id="0" name=""/>
        <dsp:cNvSpPr/>
      </dsp:nvSpPr>
      <dsp:spPr>
        <a:xfrm>
          <a:off x="7170120" y="3838836"/>
          <a:ext cx="2841958" cy="1420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Wcześniejsze wykorzystywanie środków</a:t>
          </a:r>
        </a:p>
      </dsp:txBody>
      <dsp:txXfrm>
        <a:off x="7170120" y="3838836"/>
        <a:ext cx="2841958" cy="14209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A0BE79-0FE9-49D2-9188-5AB3E0AD9411}">
      <dsp:nvSpPr>
        <dsp:cNvPr id="0" name=""/>
        <dsp:cNvSpPr/>
      </dsp:nvSpPr>
      <dsp:spPr>
        <a:xfrm>
          <a:off x="0" y="553"/>
          <a:ext cx="10506456" cy="1295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254FAA6-643D-4954-9736-8B661A2CA3E2}">
      <dsp:nvSpPr>
        <dsp:cNvPr id="0" name=""/>
        <dsp:cNvSpPr/>
      </dsp:nvSpPr>
      <dsp:spPr>
        <a:xfrm>
          <a:off x="391894" y="292045"/>
          <a:ext cx="712535" cy="7125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0BCE00-88F1-4934-ACD4-8A305ECCD698}">
      <dsp:nvSpPr>
        <dsp:cNvPr id="0" name=""/>
        <dsp:cNvSpPr/>
      </dsp:nvSpPr>
      <dsp:spPr>
        <a:xfrm>
          <a:off x="1496324" y="553"/>
          <a:ext cx="9010131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Wpłata dodatkowa może być różnicowana ze względu na okres zatrudnienia w danym podmiocie albo ze względu na inne kryteria</a:t>
          </a:r>
          <a:endParaRPr lang="en-US" sz="2200" kern="1200"/>
        </a:p>
      </dsp:txBody>
      <dsp:txXfrm>
        <a:off x="1496324" y="553"/>
        <a:ext cx="9010131" cy="1295519"/>
      </dsp:txXfrm>
    </dsp:sp>
    <dsp:sp modelId="{0B2A0FA0-423D-4B91-BE00-BAECBAD7F19D}">
      <dsp:nvSpPr>
        <dsp:cNvPr id="0" name=""/>
        <dsp:cNvSpPr/>
      </dsp:nvSpPr>
      <dsp:spPr>
        <a:xfrm>
          <a:off x="0" y="1619952"/>
          <a:ext cx="10506456" cy="1295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1BC5F858-D961-48AD-AF80-A83507CAF471}">
      <dsp:nvSpPr>
        <dsp:cNvPr id="0" name=""/>
        <dsp:cNvSpPr/>
      </dsp:nvSpPr>
      <dsp:spPr>
        <a:xfrm>
          <a:off x="391894" y="1911444"/>
          <a:ext cx="712535" cy="7125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45E40E-1DA0-4D41-814F-4AE725CDE20B}">
      <dsp:nvSpPr>
        <dsp:cNvPr id="0" name=""/>
        <dsp:cNvSpPr/>
      </dsp:nvSpPr>
      <dsp:spPr>
        <a:xfrm>
          <a:off x="1496324" y="1619952"/>
          <a:ext cx="9010131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wymaga to uwzględnienia w regulaminie wynagradzania lub układzie zbiorowym pracy obowiązującym w tym zakładzie. </a:t>
          </a:r>
          <a:endParaRPr lang="en-US" sz="2200" kern="1200"/>
        </a:p>
      </dsp:txBody>
      <dsp:txXfrm>
        <a:off x="1496324" y="1619952"/>
        <a:ext cx="9010131" cy="1295519"/>
      </dsp:txXfrm>
    </dsp:sp>
    <dsp:sp modelId="{4ED46756-883D-45B7-97B2-A035B1A6DED9}">
      <dsp:nvSpPr>
        <dsp:cNvPr id="0" name=""/>
        <dsp:cNvSpPr/>
      </dsp:nvSpPr>
      <dsp:spPr>
        <a:xfrm>
          <a:off x="0" y="3239351"/>
          <a:ext cx="10506456" cy="12955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9A7D194-7268-47F8-A78C-9F4AE8391545}">
      <dsp:nvSpPr>
        <dsp:cNvPr id="0" name=""/>
        <dsp:cNvSpPr/>
      </dsp:nvSpPr>
      <dsp:spPr>
        <a:xfrm>
          <a:off x="391894" y="3530843"/>
          <a:ext cx="712535" cy="7125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A93A92-C010-47B4-B959-B28A37B26559}">
      <dsp:nvSpPr>
        <dsp:cNvPr id="0" name=""/>
        <dsp:cNvSpPr/>
      </dsp:nvSpPr>
      <dsp:spPr>
        <a:xfrm>
          <a:off x="1496324" y="3239351"/>
          <a:ext cx="9010131" cy="1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09" tIns="137109" rIns="137109" bIns="13710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Pracodawcy muszą pamiętać, że postanowienia o różnicowaniu wpłaty dodatkowej nie mogą naruszać </a:t>
          </a:r>
          <a:r>
            <a:rPr lang="pl-PL" sz="2200" b="1" kern="1200"/>
            <a:t>zasad równego traktowania w zatrudnieniu. </a:t>
          </a:r>
          <a:endParaRPr lang="en-US" sz="2200" kern="1200"/>
        </a:p>
      </dsp:txBody>
      <dsp:txXfrm>
        <a:off x="1496324" y="3239351"/>
        <a:ext cx="9010131" cy="12955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45B15-170A-421F-BCEB-DDAC6B51C512}">
      <dsp:nvSpPr>
        <dsp:cNvPr id="0" name=""/>
        <dsp:cNvSpPr/>
      </dsp:nvSpPr>
      <dsp:spPr>
        <a:xfrm>
          <a:off x="0" y="12078"/>
          <a:ext cx="7881258" cy="1949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900" kern="1200"/>
            <a:t>826,80 zł + 620,16 zł + 240 zł + 250 zł = 1936,96 zł </a:t>
          </a:r>
          <a:endParaRPr lang="en-US" sz="4900" kern="1200"/>
        </a:p>
      </dsp:txBody>
      <dsp:txXfrm>
        <a:off x="95153" y="107231"/>
        <a:ext cx="7690952" cy="1758914"/>
      </dsp:txXfrm>
    </dsp:sp>
    <dsp:sp modelId="{71C48F28-A0BC-450A-83CA-91286523610C}">
      <dsp:nvSpPr>
        <dsp:cNvPr id="0" name=""/>
        <dsp:cNvSpPr/>
      </dsp:nvSpPr>
      <dsp:spPr>
        <a:xfrm>
          <a:off x="0" y="2102418"/>
          <a:ext cx="7881258" cy="194922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900" kern="1200"/>
            <a:t>(+ zysk lub – straty na rynku)</a:t>
          </a:r>
          <a:endParaRPr lang="en-US" sz="4900" kern="1200"/>
        </a:p>
      </dsp:txBody>
      <dsp:txXfrm>
        <a:off x="95153" y="2197571"/>
        <a:ext cx="7690952" cy="1758914"/>
      </dsp:txXfrm>
    </dsp:sp>
    <dsp:sp modelId="{DD180E44-4E3A-4BF0-8A04-12007260F42B}">
      <dsp:nvSpPr>
        <dsp:cNvPr id="0" name=""/>
        <dsp:cNvSpPr/>
      </dsp:nvSpPr>
      <dsp:spPr>
        <a:xfrm>
          <a:off x="0" y="4192758"/>
          <a:ext cx="7881258" cy="19492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900" kern="1200"/>
            <a:t>Podatek nauczyciela wyższy o 105, 43 zł w skali roku</a:t>
          </a:r>
          <a:endParaRPr lang="en-US" sz="4900" kern="1200"/>
        </a:p>
      </dsp:txBody>
      <dsp:txXfrm>
        <a:off x="95153" y="4287911"/>
        <a:ext cx="7690952" cy="1758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D186F5-B509-4B14-982C-9495BC810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D0B2691-17E4-4F4D-A9CE-7F3E8F616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DBFA48-C183-4CC0-8931-AAE0BA353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8CAB51-3497-4CE2-9FCA-0362F5C7D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5A0FBAB-F963-4470-B072-B6B29C56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3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2EF341-7D6D-4A2D-B967-E468AD66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E7E1030-E0BF-4DAD-A9DB-FC7E51407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8771217-9883-48EE-9F24-7389CD8B9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48ECD3-AAC7-411E-84C4-1C18F7D8F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79C4FA7-3A7E-4E71-BDA6-FAFF7600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81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CDB3BB0-770B-40DB-AA28-C0A45DFE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EFA6E5D-FD59-4CB0-8442-851A16884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206F4A-BEC4-4449-AF2F-3D0C92E4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7E6FB82-240C-4286-BF5D-99647E232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BB06FD-4BEC-4DF2-BE48-B8CE7987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90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5DF134-2F53-4A54-AA7C-16FC409E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AFD250-BA06-4DCE-A153-A167F11C1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A8F989-EDD1-48CE-AD63-E0C4E1850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34343E3-C5DC-42B6-A758-AAFAD9316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AA37CF-AE05-4DAA-9B2E-960BB2A8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05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63A536-3EB4-4921-8E3D-F6A0576AD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61D00FC-69F0-49B0-A512-5A2AE5BAC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81ABE5-B122-4237-9421-508D3A6FD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5DD19BF-D07A-4212-BFE6-92D765F6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2193C1-70C1-481D-9D06-FA9B5B5E3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99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F03EBD-F38F-47E2-8F25-3B976FBCB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0DAED9-BB29-42B7-8DAA-C155D27D4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7E2F73F-3966-4611-9025-40C8DC020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833A163-F1BF-44AB-93A8-2BFC942B1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79C845-693B-4204-8F51-266A580BE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57F6085-7E3A-4F32-8F06-FF7AF685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9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59EA21-636F-434A-8EA0-DDDD3353F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E3D8433-2077-4608-A75F-0676FA0ED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2304F4-A245-4FCF-9DF7-FA99BFAD5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D4ADA62-495A-457E-87B7-D3AC54537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1DAA247-778A-44DD-934F-94F0F5587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924A0FE-814C-41E3-9442-3B4DECE2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4BA88AB-0814-4E0D-B663-0B1BA929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D559B91-93BC-4BDF-B534-E0F0E00D2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4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199885-82EB-41C0-928B-2E3EA332B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3DF3707-530C-47D3-8695-2F3118D6E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B3D3A7A-F505-4E9F-BA12-66FED97ED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2502B55-C1F3-4CF0-8F00-BEED1DAE4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49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14E6C7C-4ACD-4A2C-9423-DE179A2B3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1EB28A3-C4B9-4269-A45F-4A0ED8EC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13F2128-A312-42CA-94B8-0581C4B01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07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42F07F-2B81-4F46-B5E1-8A96AA54B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88ABD-B9B3-4BDC-AFFB-2E38C85BC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CC5C800-8032-4FBD-A8BC-1A28E0F92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EF432D4-93F5-4C65-A67A-DC9B21833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F24B6E-9ED0-4CCB-B3F8-0FA590712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EBF3911-AEF8-4363-AEF2-13E14917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62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680E3D-926D-4540-A844-6BF9F3758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518F525-D175-4A35-9FBF-46157EBEA7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E30CB23-F23F-4C33-8E54-99A48FE59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06EF7-1EC5-4FE7-AE64-F8651ED21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4B513E7-A903-4206-A816-F8310762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D450B8F-B68B-4AF4-A792-EE08D7202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3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9C079C4-2857-4AB5-A7CB-0FCF6D3CA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87BB3C3-D79C-41D5-91D5-BE99A85FE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81F540-8B6A-4726-AD33-2B7F08983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EFB7-87DF-4988-A168-460A2802A18E}" type="datetimeFigureOut">
              <a:rPr lang="en-GB" smtClean="0"/>
              <a:t>10/11/2020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2410F9-B861-4665-9324-C610CF806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28BD5C-3B14-4ABB-8722-1A4F5960F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DEBD3-B100-4110-B682-C601B0B976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968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jeppk.pl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03D0A8A-A9F2-4A51-923B-D2DB7611F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313" y="3440409"/>
            <a:ext cx="7721055" cy="1779999"/>
          </a:xfrm>
        </p:spPr>
        <p:txBody>
          <a:bodyPr anchor="b">
            <a:normAutofit fontScale="90000"/>
          </a:bodyPr>
          <a:lstStyle/>
          <a:p>
            <a:pPr algn="l"/>
            <a:r>
              <a:rPr lang="pl-PL" sz="5200" dirty="0">
                <a:solidFill>
                  <a:schemeClr val="tx2"/>
                </a:solidFill>
              </a:rPr>
              <a:t>Pracownicze Plany Kapitałowe w szkole</a:t>
            </a:r>
            <a:br>
              <a:rPr lang="pl-PL" sz="5200" dirty="0">
                <a:solidFill>
                  <a:schemeClr val="tx2"/>
                </a:solidFill>
              </a:rPr>
            </a:br>
            <a:endParaRPr lang="en-GB" sz="5200" dirty="0">
              <a:solidFill>
                <a:schemeClr val="tx2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37FA92B-47D5-4575-AE12-A3F5DAC65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526" y="5877789"/>
            <a:ext cx="5449982" cy="682079"/>
          </a:xfrm>
        </p:spPr>
        <p:txBody>
          <a:bodyPr>
            <a:normAutofit/>
          </a:bodyPr>
          <a:lstStyle/>
          <a:p>
            <a:r>
              <a:rPr lang="pl-PL" sz="1500" dirty="0">
                <a:solidFill>
                  <a:schemeClr val="tx2"/>
                </a:solidFill>
              </a:rPr>
              <a:t>Dr Janina Petelczyc</a:t>
            </a:r>
          </a:p>
          <a:p>
            <a:r>
              <a:rPr lang="pl-PL" sz="1500" dirty="0">
                <a:solidFill>
                  <a:schemeClr val="tx2"/>
                </a:solidFill>
              </a:rPr>
              <a:t>Szkoła Główna Handlowa</a:t>
            </a:r>
            <a:endParaRPr lang="en-GB" sz="15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8D436E8-E90A-4319-B608-B96C28794462}"/>
              </a:ext>
            </a:extLst>
          </p:cNvPr>
          <p:cNvSpPr txBox="1"/>
          <p:nvPr/>
        </p:nvSpPr>
        <p:spPr>
          <a:xfrm>
            <a:off x="4724400" y="320039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pl-PL" dirty="0">
              <a:cs typeface="Calibri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BC1D156-4323-4567-8CE3-8AC6362C07AB}"/>
              </a:ext>
            </a:extLst>
          </p:cNvPr>
          <p:cNvSpPr txBox="1"/>
          <p:nvPr/>
        </p:nvSpPr>
        <p:spPr>
          <a:xfrm>
            <a:off x="5408050" y="331869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pl-PL" dirty="0">
              <a:cs typeface="Calibri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27D8410-CB14-4F12-A5E9-2FADE0D353D0}"/>
              </a:ext>
            </a:extLst>
          </p:cNvPr>
          <p:cNvSpPr txBox="1"/>
          <p:nvPr/>
        </p:nvSpPr>
        <p:spPr>
          <a:xfrm>
            <a:off x="7329948" y="231549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pl-PL" dirty="0">
              <a:cs typeface="Calibri"/>
            </a:endParaRP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210A7002-7C9E-45E5-8611-EC758B0AA5DD}"/>
              </a:ext>
            </a:extLst>
          </p:cNvPr>
          <p:cNvSpPr txBox="1"/>
          <p:nvPr/>
        </p:nvSpPr>
        <p:spPr>
          <a:xfrm>
            <a:off x="3582350" y="62455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pl-PL" dirty="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8441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pl-PL" sz="4000" b="1"/>
              <a:t>PPK dopłata państwa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endParaRPr lang="pl-PL" sz="2200" dirty="0"/>
          </a:p>
          <a:p>
            <a:r>
              <a:rPr lang="pl-PL" sz="3600" dirty="0"/>
              <a:t>opłata powitalna - 250 zł </a:t>
            </a:r>
          </a:p>
          <a:p>
            <a:r>
              <a:rPr lang="pl-PL" sz="3600" dirty="0"/>
              <a:t>dopłaty roczne - 240 zł (jeśli co najmniej 6-krotność minimalnego wynagrodzenia) </a:t>
            </a:r>
            <a:r>
              <a:rPr lang="pl-PL" sz="3600" dirty="0" err="1"/>
              <a:t>finasowane</a:t>
            </a:r>
            <a:r>
              <a:rPr lang="pl-PL" sz="3600" dirty="0"/>
              <a:t> z Funduszu Pracy</a:t>
            </a:r>
          </a:p>
        </p:txBody>
      </p:sp>
    </p:spTree>
    <p:extLst>
      <p:ext uri="{BB962C8B-B14F-4D97-AF65-F5344CB8AC3E}">
        <p14:creationId xmlns:p14="http://schemas.microsoft.com/office/powerpoint/2010/main" val="3882094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F24B78A-C808-4D73-896C-FBEB94E93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 dirty="0"/>
              <a:t>Nauczyciel mianowany:</a:t>
            </a:r>
            <a:br>
              <a:rPr lang="pl-PL" sz="4000" dirty="0"/>
            </a:br>
            <a:r>
              <a:rPr lang="pl-PL" sz="4000" dirty="0"/>
              <a:t> </a:t>
            </a:r>
            <a:r>
              <a:rPr lang="en-GB" sz="4000" dirty="0"/>
              <a:t>3 445 </a:t>
            </a:r>
            <a:r>
              <a:rPr lang="pl-PL" sz="4000" dirty="0"/>
              <a:t>zł </a:t>
            </a:r>
            <a:r>
              <a:rPr lang="pl-PL" sz="4000" dirty="0">
                <a:sym typeface="Wingdings" panose="05000000000000000000" pitchFamily="2" charset="2"/>
              </a:rPr>
              <a:t> </a:t>
            </a:r>
            <a:br>
              <a:rPr lang="pl-PL" sz="4000" dirty="0">
                <a:sym typeface="Wingdings" panose="05000000000000000000" pitchFamily="2" charset="2"/>
              </a:rPr>
            </a:br>
            <a:r>
              <a:rPr lang="pl-PL" sz="4000" dirty="0">
                <a:sym typeface="Wingdings" panose="05000000000000000000" pitchFamily="2" charset="2"/>
              </a:rPr>
              <a:t>netto 2 516,15 zł</a:t>
            </a:r>
            <a:endParaRPr lang="en-GB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D067BD-9F09-47EE-B3D5-8FCF1FF8C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pl-PL" sz="3200" dirty="0"/>
              <a:t>Składka nauczyciela:  68,90 zł (tylko obowiązkowa) </a:t>
            </a:r>
          </a:p>
          <a:p>
            <a:pPr marL="0" indent="0">
              <a:buNone/>
            </a:pPr>
            <a:r>
              <a:rPr lang="pl-PL" sz="3200" i="1" dirty="0"/>
              <a:t> - tyle niższa pensja netto – podatek od składki pracodawcy (2438,47 zł na rękę)</a:t>
            </a:r>
          </a:p>
          <a:p>
            <a:r>
              <a:rPr lang="pl-PL" sz="3200" dirty="0"/>
              <a:t>Składka pracodawcy: 51,68 zł (tylko obowiązkowa)</a:t>
            </a:r>
          </a:p>
          <a:p>
            <a:r>
              <a:rPr lang="pl-PL" sz="3200" dirty="0"/>
              <a:t>Dopłata roczna: 240 zł i powitalna 250 zł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9C52C9C-B8FA-4B6F-860B-9C502DB48A49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l-PL"/>
              <a:t>Kliknij, aby dodać tekst</a:t>
            </a:r>
          </a:p>
        </p:txBody>
      </p:sp>
    </p:spTree>
    <p:extLst>
      <p:ext uri="{BB962C8B-B14F-4D97-AF65-F5344CB8AC3E}">
        <p14:creationId xmlns:p14="http://schemas.microsoft.com/office/powerpoint/2010/main" val="1883828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BCC98D-88FE-429A-A1CD-98E4F7A0B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3428341" cy="5329065"/>
          </a:xfrm>
        </p:spPr>
        <p:txBody>
          <a:bodyPr>
            <a:normAutofit/>
          </a:bodyPr>
          <a:lstStyle/>
          <a:p>
            <a:r>
              <a:rPr lang="pl-PL" sz="4800" dirty="0"/>
              <a:t>Nauczyciel mianowany: PPK w pierwszym roku</a:t>
            </a:r>
            <a:endParaRPr lang="en-GB" sz="4800" dirty="0"/>
          </a:p>
        </p:txBody>
      </p:sp>
      <p:sp>
        <p:nvSpPr>
          <p:cNvPr id="45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6" name="Symbol zastępczy zawartości 2">
            <a:extLst>
              <a:ext uri="{FF2B5EF4-FFF2-40B4-BE49-F238E27FC236}">
                <a16:creationId xmlns:a16="http://schemas.microsoft.com/office/drawing/2014/main" id="{904D7F1D-2DEF-43F4-8142-5E36C737B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565645"/>
              </p:ext>
            </p:extLst>
          </p:nvPr>
        </p:nvGraphicFramePr>
        <p:xfrm>
          <a:off x="4151085" y="304801"/>
          <a:ext cx="7881258" cy="615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7737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2666"/>
          </a:xfrm>
        </p:spPr>
        <p:txBody>
          <a:bodyPr>
            <a:normAutofit fontScale="90000"/>
          </a:bodyPr>
          <a:lstStyle/>
          <a:p>
            <a:r>
              <a:rPr lang="pl-PL" dirty="0"/>
              <a:t>Wiek uczestników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016329"/>
              </p:ext>
            </p:extLst>
          </p:nvPr>
        </p:nvGraphicFramePr>
        <p:xfrm>
          <a:off x="785090" y="946727"/>
          <a:ext cx="10385970" cy="5683347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9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3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3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6669">
                <a:tc>
                  <a:txBody>
                    <a:bodyPr/>
                    <a:lstStyle/>
                    <a:p>
                      <a:r>
                        <a:rPr lang="pl-PL" sz="2800" dirty="0"/>
                        <a:t>Między 18 a 55 rokiem życia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Między 55 a 70 rokiem życia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Ukończone 70 lat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78">
                <a:tc>
                  <a:txBody>
                    <a:bodyPr/>
                    <a:lstStyle/>
                    <a:p>
                      <a:r>
                        <a:rPr lang="pl-PL" sz="2800" dirty="0"/>
                        <a:t>Obowiązek zapisania osoby zatrudnionej do PPK (pod warunkiem stażu 3 miesięcy w podmiocie zatrudniającym), chyba że osoba zatrudniona zrezygnuje z oszczędzania w PPK.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Zawarcie umowy o prowadzenie PPK na wniosek osoby zatrudnionej, pod warunkiem stażu 3 miesięcy w podmiocie zatrudniającym w okresie ostatnich 12 miesięcy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Brak możliwości zawarcia umowy o prowadzenie PPK.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463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620000" cy="562074"/>
          </a:xfrm>
        </p:spPr>
        <p:txBody>
          <a:bodyPr/>
          <a:lstStyle/>
          <a:p>
            <a:r>
              <a:rPr lang="pl-PL" sz="3200" dirty="0"/>
              <a:t>PPK wcześniejsze wykorzystanie środków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052736"/>
            <a:ext cx="7620000" cy="5348064"/>
          </a:xfrm>
        </p:spPr>
        <p:txBody>
          <a:bodyPr>
            <a:normAutofit/>
          </a:bodyPr>
          <a:lstStyle/>
          <a:p>
            <a:r>
              <a:rPr lang="pl-PL" sz="3600" dirty="0"/>
              <a:t>Wypłata 100% na wkład własny kupna /budowy mieszkania lub domu</a:t>
            </a:r>
          </a:p>
          <a:p>
            <a:r>
              <a:rPr lang="pl-PL" sz="3600" dirty="0"/>
              <a:t>Uczestnik PPK może wnioskować o wypłatę do 25% środków zgromadzonych na rachunku PPK uczestnika PPK w przypadku poważnego zachorowania tego uczestnika PPK, jego małżonka lub dziecka tego uczestnika PPK.</a:t>
            </a:r>
          </a:p>
        </p:txBody>
      </p:sp>
    </p:spTree>
    <p:extLst>
      <p:ext uri="{BB962C8B-B14F-4D97-AF65-F5344CB8AC3E}">
        <p14:creationId xmlns:p14="http://schemas.microsoft.com/office/powerpoint/2010/main" val="699318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pl-PL" sz="4000" dirty="0"/>
              <a:t>PPK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pl-PL" sz="3200" dirty="0"/>
              <a:t>Oszczędzanie do 60 roku życia</a:t>
            </a:r>
          </a:p>
          <a:p>
            <a:r>
              <a:rPr lang="pl-PL" sz="3200" dirty="0"/>
              <a:t>art. 99, pkt 2. </a:t>
            </a:r>
            <a:r>
              <a:rPr lang="pl-PL" sz="3200" dirty="0">
                <a:sym typeface="Wingdings" panose="05000000000000000000" pitchFamily="2" charset="2"/>
              </a:rPr>
              <a:t> </a:t>
            </a:r>
            <a:r>
              <a:rPr lang="pl-PL" sz="3200" dirty="0"/>
              <a:t>zgromadzone oszczędności wypłacane będą w 25% od razu, a w 75% w co najmniej 120 miesięcznych ratach po osiągnięciu 60 roku życia.</a:t>
            </a:r>
          </a:p>
        </p:txBody>
      </p:sp>
    </p:spTree>
    <p:extLst>
      <p:ext uri="{BB962C8B-B14F-4D97-AF65-F5344CB8AC3E}">
        <p14:creationId xmlns:p14="http://schemas.microsoft.com/office/powerpoint/2010/main" val="3743197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620000" cy="562074"/>
          </a:xfrm>
        </p:spPr>
        <p:txBody>
          <a:bodyPr/>
          <a:lstStyle/>
          <a:p>
            <a:r>
              <a:rPr lang="pl-PL" sz="3200" dirty="0"/>
              <a:t>Wycofanie środków zgromadzonych w PPK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426206"/>
              </p:ext>
            </p:extLst>
          </p:nvPr>
        </p:nvGraphicFramePr>
        <p:xfrm>
          <a:off x="379829" y="1124744"/>
          <a:ext cx="10170939" cy="489622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390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0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0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958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79962" marR="7996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Potrącenia</a:t>
                      </a:r>
                    </a:p>
                  </a:txBody>
                  <a:tcPr marL="79962" marR="7996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Podatki</a:t>
                      </a:r>
                    </a:p>
                  </a:txBody>
                  <a:tcPr marL="79962" marR="7996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686">
                <a:tc>
                  <a:txBody>
                    <a:bodyPr/>
                    <a:lstStyle/>
                    <a:p>
                      <a:r>
                        <a:rPr lang="pl-PL" b="1" dirty="0"/>
                        <a:t>Wpłaty finansowane przez osobę zatrudnioną</a:t>
                      </a:r>
                    </a:p>
                  </a:txBody>
                  <a:tcPr marL="79962" marR="7996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 potrącenia – całość środków trafia do uczestnika </a:t>
                      </a:r>
                    </a:p>
                  </a:txBody>
                  <a:tcPr marL="79962" marR="7996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Podatek dochodowy od osób fizycznych - 19% od zysku </a:t>
                      </a:r>
                    </a:p>
                  </a:txBody>
                  <a:tcPr marL="79962" marR="799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8980">
                <a:tc rowSpan="2">
                  <a:txBody>
                    <a:bodyPr/>
                    <a:lstStyle/>
                    <a:p>
                      <a:r>
                        <a:rPr lang="pl-PL" b="1" dirty="0"/>
                        <a:t>Wpłaty finansowane przez podmiot zatrudniający</a:t>
                      </a:r>
                    </a:p>
                  </a:txBody>
                  <a:tcPr marL="79962" marR="7996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30% środków uczestnika przekazywanych na rachunek wskazany przez ZUS, środki ewidencjonowane są na koncie ubezpieczonego</a:t>
                      </a:r>
                    </a:p>
                  </a:txBody>
                  <a:tcPr marL="79962" marR="7996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 podatku</a:t>
                      </a:r>
                    </a:p>
                  </a:txBody>
                  <a:tcPr marL="79962" marR="7996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36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70% środków trafia do uczestnika</a:t>
                      </a:r>
                    </a:p>
                  </a:txBody>
                  <a:tcPr marL="79962" marR="7996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Podatek dochodowy od osób fizycznych - 19% od zysku </a:t>
                      </a:r>
                    </a:p>
                    <a:p>
                      <a:endParaRPr lang="pl-PL" dirty="0"/>
                    </a:p>
                  </a:txBody>
                  <a:tcPr marL="79962" marR="7996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2611">
                <a:tc>
                  <a:txBody>
                    <a:bodyPr/>
                    <a:lstStyle/>
                    <a:p>
                      <a:r>
                        <a:rPr lang="pl-PL" b="1" dirty="0"/>
                        <a:t>Dotacje z Funduszu Pracy</a:t>
                      </a:r>
                    </a:p>
                  </a:txBody>
                  <a:tcPr marL="79962" marR="7996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Zwrot wpłaty powitalnej i dopłat rocznych do Funduszu Pracy</a:t>
                      </a:r>
                    </a:p>
                  </a:txBody>
                  <a:tcPr marL="79962" marR="7996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Brak podatku</a:t>
                      </a:r>
                    </a:p>
                  </a:txBody>
                  <a:tcPr marL="79962" marR="7996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637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0DC5F-739B-4C59-B50A-F32D2D2E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1. Analiza ofert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33180A-5DD5-4F52-9AEA-F37FCF6D9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Oferty instytucji finansowych przedstawione na stronie </a:t>
            </a:r>
            <a:r>
              <a:rPr lang="pl-PL" dirty="0">
                <a:hlinkClick r:id="rId2"/>
              </a:rPr>
              <a:t>www.mojeppk.pl</a:t>
            </a:r>
            <a:r>
              <a:rPr lang="pl-PL" dirty="0"/>
              <a:t> </a:t>
            </a:r>
          </a:p>
          <a:p>
            <a:r>
              <a:rPr lang="pl-PL" dirty="0"/>
              <a:t>Zwrócenie się do wybranych z zapytaniem ofertowym</a:t>
            </a:r>
          </a:p>
        </p:txBody>
      </p:sp>
    </p:spTree>
    <p:extLst>
      <p:ext uri="{BB962C8B-B14F-4D97-AF65-F5344CB8AC3E}">
        <p14:creationId xmlns:p14="http://schemas.microsoft.com/office/powerpoint/2010/main" val="595817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EA6574-005E-4D35-9ED2-576506BCD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2. Wybór instytucji finansowej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253196-7360-424F-A7AF-89240DFC6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pl-PL" dirty="0"/>
              <a:t>Ocena proponowanych przez instytucje finansową warunków zarządzania środkami zgromadzonymi przez PPK</a:t>
            </a:r>
          </a:p>
          <a:p>
            <a:pPr marL="514350" indent="-514350">
              <a:buAutoNum type="alphaLcParenR"/>
            </a:pPr>
            <a:r>
              <a:rPr lang="pl-PL" dirty="0"/>
              <a:t>Efektywność w zarządzaniu aktywami</a:t>
            </a:r>
          </a:p>
          <a:p>
            <a:pPr marL="514350" indent="-514350">
              <a:buAutoNum type="alphaLcParenR"/>
            </a:pPr>
            <a:r>
              <a:rPr lang="pl-PL" dirty="0"/>
              <a:t>Doświadczenie w zarządzaniu funduszami inwestycyjnymi i emerytalnymi</a:t>
            </a:r>
          </a:p>
          <a:p>
            <a:pPr marL="514350" indent="-514350">
              <a:buAutoNum type="alphaLcParenR"/>
            </a:pPr>
            <a:r>
              <a:rPr lang="pl-PL" dirty="0"/>
              <a:t>Najlepiej rozumiany interes osób zatrudnionych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693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59E096-C3F0-4B6C-BD05-B9B2CDB3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Ad. 2 Wybór instytucji finansowej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FAC984-D6DC-4D6C-AB24-7EBA6FEFB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Dotychczasowe doświadczenie i wyniki finansowe, </a:t>
            </a:r>
          </a:p>
          <a:p>
            <a:r>
              <a:rPr lang="pl-PL" dirty="0"/>
              <a:t>Kompetencje zespołów zarządzających i przyjęte polityki dot. inwestowania środków w PPK</a:t>
            </a:r>
          </a:p>
          <a:p>
            <a:r>
              <a:rPr lang="pl-PL" dirty="0"/>
              <a:t>Zakres wsparcia w procesie wdrażania i obsługi PPK w firmie</a:t>
            </a:r>
          </a:p>
          <a:p>
            <a:r>
              <a:rPr lang="pl-PL" dirty="0"/>
              <a:t>Możliwość korzystania przez uczestników PPK z narzędzia informatycznego do zarządzania swoim kontem PPK.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94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73D70E2-FDEC-4261-A0DE-53F490A0D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449943"/>
            <a:ext cx="5754696" cy="1081593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tx2"/>
                </a:solidFill>
              </a:rPr>
              <a:t>Akty prawne</a:t>
            </a:r>
            <a:endParaRPr lang="en-GB" sz="3600" b="1" dirty="0">
              <a:solidFill>
                <a:schemeClr val="tx2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4DEEEF-882F-4877-A088-45D1A852B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547603"/>
            <a:ext cx="10914743" cy="5187025"/>
          </a:xfrm>
        </p:spPr>
        <p:txBody>
          <a:bodyPr anchor="t">
            <a:normAutofit/>
          </a:bodyPr>
          <a:lstStyle/>
          <a:p>
            <a:r>
              <a:rPr lang="pl-PL" sz="4400" dirty="0">
                <a:solidFill>
                  <a:schemeClr val="tx2"/>
                </a:solidFill>
              </a:rPr>
              <a:t>Ustawa z dnia 4 października 2018 r. o pracowniczych planach kapitałowych</a:t>
            </a:r>
          </a:p>
          <a:p>
            <a:r>
              <a:rPr lang="pl-PL" sz="4400" dirty="0">
                <a:solidFill>
                  <a:schemeClr val="tx2"/>
                </a:solidFill>
              </a:rPr>
              <a:t>Rozporządzenie Ministra Finansów z 12 czerwca 2019 r. w sprawie deklaracji rezygnacji z dokonywania wpłat do pracowniczych planów kapitałowych</a:t>
            </a:r>
          </a:p>
          <a:p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761AE1E-2618-4F87-AB44-E8D2C2D33134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l-PL"/>
              <a:t>Kliknij, aby dodać tekst</a:t>
            </a:r>
          </a:p>
        </p:txBody>
      </p:sp>
    </p:spTree>
    <p:extLst>
      <p:ext uri="{BB962C8B-B14F-4D97-AF65-F5344CB8AC3E}">
        <p14:creationId xmlns:p14="http://schemas.microsoft.com/office/powerpoint/2010/main" val="4169285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D2FA49-C60C-4996-965B-9153BB4B2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 2. Wybór instytucji finansowej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6E37A1-C5A7-4F12-B2BE-E56934C1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towarzystwa funduszy inwestycyjnych (TFI), </a:t>
            </a:r>
          </a:p>
          <a:p>
            <a:r>
              <a:rPr lang="pl-PL" dirty="0"/>
              <a:t>powszechne towarzystwa emerytalne (PTE),</a:t>
            </a:r>
          </a:p>
          <a:p>
            <a:r>
              <a:rPr lang="pl-PL" dirty="0"/>
              <a:t>pracownicze towarzystwa emerytalne (</a:t>
            </a:r>
            <a:r>
              <a:rPr lang="pl-PL" dirty="0" err="1"/>
              <a:t>PrTE</a:t>
            </a:r>
            <a:r>
              <a:rPr lang="pl-PL" dirty="0"/>
              <a:t>),</a:t>
            </a:r>
          </a:p>
          <a:p>
            <a:r>
              <a:rPr lang="pl-PL" dirty="0"/>
              <a:t>zakłady ubezpieczeń (ZU)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405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BD4D25-7120-49AC-964B-D00D5627D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3. Osiągnięcie porozumienia (reprezentacja zatrudnionych) art. 7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7AB937-FFE7-47AE-847E-2010E1F25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Jedyny moment, kiedy reprezentacja osób zatrudnionych będzie mogła wspólnie z pracodawcą wpłynąć na wybór instytucji finansowej.</a:t>
            </a:r>
          </a:p>
          <a:p>
            <a:r>
              <a:rPr lang="pl-PL" dirty="0"/>
              <a:t>Jeśli porozumienia nie uda się osiągnąć do 26 lutego 2021, wówczas pracodawca sam będzie mógł wybrać instytucję finansową</a:t>
            </a:r>
          </a:p>
          <a:p>
            <a:r>
              <a:rPr lang="pl-PL" dirty="0"/>
              <a:t>Marginalna rola związków zawodowych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090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BA956D-4EC8-4A16-91F6-DF1B5E28B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 3. Porozumienie z reprezentacją pracowników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4C1577-476F-46DF-8BE5-9E51AAC0F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Wszystkie związki zawodowe istniejące w podmiocie zatrudniającym muszą podpisać porozumienie, aby było ono ważne</a:t>
            </a:r>
          </a:p>
          <a:p>
            <a:r>
              <a:rPr lang="pl-PL" dirty="0"/>
              <a:t>Więcej niż jeden związek zawodowy</a:t>
            </a:r>
            <a:r>
              <a:rPr lang="pl-PL" dirty="0">
                <a:sym typeface="Wingdings" panose="05000000000000000000" pitchFamily="2" charset="2"/>
              </a:rPr>
              <a:t> art. 30 ust. 5 ustawy o związkach zawodowych</a:t>
            </a:r>
            <a:endParaRPr lang="pl-PL" dirty="0"/>
          </a:p>
          <a:p>
            <a:r>
              <a:rPr lang="pl-PL" dirty="0"/>
              <a:t>Praktyka pierwszej grupy wdrażających PPK pokazała, że u pracodawców, u których występuje nawet kilkadziesiąt organizacji związkowych, wszystkie one były stroną zawartego porozumienia</a:t>
            </a:r>
          </a:p>
        </p:txBody>
      </p:sp>
    </p:spTree>
    <p:extLst>
      <p:ext uri="{BB962C8B-B14F-4D97-AF65-F5344CB8AC3E}">
        <p14:creationId xmlns:p14="http://schemas.microsoft.com/office/powerpoint/2010/main" val="230657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565006-3E45-492B-A419-89E81D6FD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 3 Porozumienie ze związkami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1FE788-C30F-4B82-8830-B84982717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wójt, burmistrz, prezydent miasta, zarząd powiatu albo zarząd województwa może, w imieniu podmiotów zatrudniających, będących jednostkami organizacyjnymi danej jednostki samorządu terytorialnego, dokonać wyboru instytucji finansowej, z którą te podmioty zatrudniające zawrą umowy o zarządzanie PPK; </a:t>
            </a:r>
          </a:p>
          <a:p>
            <a:r>
              <a:rPr lang="pl-PL" dirty="0"/>
              <a:t>Poziom gminy i powiatu (np. szkoły)</a:t>
            </a:r>
          </a:p>
          <a:p>
            <a:r>
              <a:rPr lang="pl-PL" dirty="0"/>
              <a:t>Na poziomie gmin często są powoływane i funkcjonują gminne zespoły obsługi placówek oświatowych. Podmioty te po uzyskaniu odpowiednich umocowań mogą przeprowadzić proces wyboru instytucji finansowej zarządzającej PPK.</a:t>
            </a:r>
          </a:p>
        </p:txBody>
      </p:sp>
    </p:spTree>
    <p:extLst>
      <p:ext uri="{BB962C8B-B14F-4D97-AF65-F5344CB8AC3E}">
        <p14:creationId xmlns:p14="http://schemas.microsoft.com/office/powerpoint/2010/main" val="2143904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A4D274-12B1-4506-BA2E-6CE04C04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 3. Porozumienie z reprezentacją pracowników</a:t>
            </a:r>
            <a:endParaRPr lang="en-GB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081D72E9-9669-47F5-982F-0824339AFB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659380"/>
              </p:ext>
            </p:extLst>
          </p:nvPr>
        </p:nvGraphicFramePr>
        <p:xfrm>
          <a:off x="838200" y="1825624"/>
          <a:ext cx="10515600" cy="354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46971791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912285753"/>
                    </a:ext>
                  </a:extLst>
                </a:gridCol>
              </a:tblGrid>
              <a:tr h="952283">
                <a:tc>
                  <a:txBody>
                    <a:bodyPr/>
                    <a:lstStyle/>
                    <a:p>
                      <a:r>
                        <a:rPr lang="pl-PL" sz="2800" dirty="0"/>
                        <a:t>Porozumienie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Brak porozumienia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750741"/>
                  </a:ext>
                </a:extLst>
              </a:tr>
              <a:tr h="1643667">
                <a:tc>
                  <a:txBody>
                    <a:bodyPr/>
                    <a:lstStyle/>
                    <a:p>
                      <a:r>
                        <a:rPr lang="pl-PL" sz="2800" dirty="0"/>
                        <a:t>W jaki sposób osiągnięto konsensus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Protokół rozbieżności/ notatka o fakcie nieosiągnięcia porozumienia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99082"/>
                  </a:ext>
                </a:extLst>
              </a:tr>
              <a:tr h="952283">
                <a:tc>
                  <a:txBody>
                    <a:bodyPr/>
                    <a:lstStyle/>
                    <a:p>
                      <a:r>
                        <a:rPr lang="pl-PL" sz="2800" dirty="0"/>
                        <a:t>Która instytucja finansowa została wybrana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915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927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64368D-20CA-4D93-92B4-16F28BCB8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4. Zawarcie umowy o zarządzanie PPK	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5168D6-0D13-404D-99B4-0D4AD858B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Celem: wdrożenie PPK w podmiocie zatrudniającym</a:t>
            </a:r>
          </a:p>
          <a:p>
            <a:r>
              <a:rPr lang="pl-PL" dirty="0"/>
              <a:t>Miedzy pracodawcą a funduszem zdefiniowanej daty zarządzanych przez podmiot zarządzany przez instytucję finansową</a:t>
            </a:r>
          </a:p>
          <a:p>
            <a:r>
              <a:rPr lang="pl-PL" dirty="0"/>
              <a:t>Warunki gromadzenia środków, zarządzania nimi, terminy dokonywania wpłat, wypłat lub zwrotu etc.</a:t>
            </a:r>
          </a:p>
          <a:p>
            <a:r>
              <a:rPr lang="pl-PL" dirty="0"/>
              <a:t>Pracodawca przygotowując się do podpisania umowy o zarządzanie PPK z wybraną instytucją finansową, powinien pamiętać, że umowa ta nie może zawierać warunków mniej korzystnych niż warunki prezentowane przez tę instytucję finansową w Portalu PPK w dniu zawarcia tej umowy.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099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5C2E7-ED73-4CB0-870F-2CD5D79A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370"/>
            <a:ext cx="10515600" cy="315911"/>
          </a:xfrm>
        </p:spPr>
        <p:txBody>
          <a:bodyPr>
            <a:normAutofit fontScale="90000"/>
          </a:bodyPr>
          <a:lstStyle/>
          <a:p>
            <a:r>
              <a:rPr lang="pl-PL" dirty="0"/>
              <a:t>Umowa o zarządzanie  powinna określać: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1A24B2-A515-4C5F-9B78-9C4264389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956"/>
            <a:ext cx="10515600" cy="5487007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warunki i tryb zawierania przez podmiot zatrudniający umów o prowadzenie PPK</a:t>
            </a:r>
          </a:p>
          <a:p>
            <a:r>
              <a:rPr lang="pl-PL" dirty="0"/>
              <a:t>warunki gromadzenia środków i zarządzania nimi przez poszczególne fundusze zdefiniowanej daty</a:t>
            </a:r>
          </a:p>
          <a:p>
            <a:r>
              <a:rPr lang="pl-PL" dirty="0"/>
              <a:t>warunki, terminy i sposób dokonania wypłaty, wypłaty transferowej lub zwrotu</a:t>
            </a:r>
          </a:p>
          <a:p>
            <a:r>
              <a:rPr lang="pl-PL" dirty="0"/>
              <a:t>wysokość wpłat dodatkowych finansowanych przez podmiot zatrudniający dla poszczególnych grup osób zatrudnionych</a:t>
            </a:r>
          </a:p>
          <a:p>
            <a:r>
              <a:rPr lang="pl-PL" dirty="0"/>
              <a:t>sposób deklarowania wpłat dodatkowych finansowanych przez uczestnika PPK i sposób zmiany wysokości tych wpłat</a:t>
            </a:r>
          </a:p>
          <a:p>
            <a:r>
              <a:rPr lang="pl-PL" dirty="0"/>
              <a:t>maksymalną wysokość wynagrodzenia za zarządzanie funduszem zdefiniowanej daty, kosztów obciążających ten fundusz i opłat obciążających uczestnika PPK oraz warunki, o ile są przewidziane, na jakich mogą one zostać obniżone bez konieczności zmiany umowy</a:t>
            </a:r>
          </a:p>
          <a:p>
            <a:r>
              <a:rPr lang="pl-PL" dirty="0"/>
              <a:t> warunki zmiany (okres wypowiedzenia) umowy.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102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1E39DC-41DE-4792-A2BE-BC4A7C44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5. Zawarcie umowy  o prowadzenie PPK	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D53B91-B80D-4AF1-9D13-A9562721D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10 dni później, w imieniu pracodawcy między pracownikiem a instytucją finansową (pracodawca wysyła listę pracowników)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2504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00B272-A65C-4C55-A3BC-A74E91E94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 dirty="0"/>
              <a:t>5. Umowa o prowadzenie PPK określa: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D70822-FD6F-4526-BEC8-6AD8816C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827222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strony umowy, w tym jako jedną ze stron osoby zatrudnione, wymienione na liście uczestników PPK stanowiącej załącznik do tej umowy, a jako drugą instytucję finansową, która będzie zarządzała PPK</a:t>
            </a:r>
          </a:p>
          <a:p>
            <a:r>
              <a:rPr lang="pl-PL" dirty="0"/>
              <a:t>sposób deklarowania wpłat dodatkowych finansowanych przez uczestnika PPK i sposób zmiany wysokości tych wpłat</a:t>
            </a:r>
          </a:p>
          <a:p>
            <a:r>
              <a:rPr lang="pl-PL" dirty="0"/>
              <a:t>nazwy funduszy zdefiniowanej daty, </a:t>
            </a:r>
          </a:p>
          <a:p>
            <a:r>
              <a:rPr lang="pl-PL" dirty="0"/>
              <a:t>warunki gromadzenia środków i zarządzania nimi przez poszczególne fundusze zdefiniowanej daty</a:t>
            </a:r>
          </a:p>
          <a:p>
            <a:r>
              <a:rPr lang="pl-PL" dirty="0"/>
              <a:t>sposób składania deklaracji w sprawie podziału wpłat dokonywanych do PPK pomiędzy poszczególne fundusze zdefiniowanej daty</a:t>
            </a:r>
          </a:p>
          <a:p>
            <a:r>
              <a:rPr lang="pl-PL" dirty="0"/>
              <a:t>sposób zmiany funduszu zdefiniowanej daty</a:t>
            </a:r>
          </a:p>
          <a:p>
            <a:r>
              <a:rPr lang="pl-PL" dirty="0"/>
              <a:t>warunki, terminy i sposób dokonania wypłaty, wypłaty transferowej lub zwrotu,</a:t>
            </a:r>
          </a:p>
          <a:p>
            <a:r>
              <a:rPr lang="pl-PL" dirty="0"/>
              <a:t>zakres, częstotliwość i formę informowania uczestnika PPK o środkach zgromadzonych na jego rachunku PPK</a:t>
            </a:r>
          </a:p>
          <a:p>
            <a:r>
              <a:rPr lang="pl-PL" dirty="0"/>
              <a:t> - maksymalną wysokość wynagrodzenia za zarządzanie funduszem zdefiniowanej daty, kosztów obciążających ten fundusz i opłat obciążających uczestnika PPK oraz warunki, o ile są przewidziane, na jakich mogą one zostać obniżone bez konieczności zmiany umowy.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7492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5E0B7E-B892-4832-A57B-4450BC4A6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pl-PL" sz="4100" dirty="0"/>
              <a:t>Wypowiedzenie umowy o zarządzanie PPK</a:t>
            </a:r>
            <a:endParaRPr lang="en-GB" sz="4100" dirty="0"/>
          </a:p>
        </p:txBody>
      </p:sp>
      <p:sp>
        <p:nvSpPr>
          <p:cNvPr id="1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7DD531-7BC4-47A0-94E4-97B36215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r>
              <a:rPr lang="pl-PL" sz="3600" dirty="0"/>
              <a:t>Umowa o zarządzanie PPK może zostać wypowiedziana zarówno przez instytucję finansową, jak i przez podmiot zatrudniający. </a:t>
            </a:r>
          </a:p>
          <a:p>
            <a:r>
              <a:rPr lang="pl-PL" sz="3600" dirty="0"/>
              <a:t>W porozumieniu z organizacjami związkowymi</a:t>
            </a:r>
          </a:p>
          <a:p>
            <a:r>
              <a:rPr lang="pl-PL" sz="3600" dirty="0"/>
              <a:t>Podpisanie nowej umowy z inną instytucją – wypowiedzenie poprzedniej – decyzje indywidualnych pracowników (7 dni) – wypłata transferowa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87815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5C1E43-E224-4A48-B68B-C232C26CB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03C4D9FC-B713-42BF-8F42-CC485F74E2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044452"/>
              </p:ext>
            </p:extLst>
          </p:nvPr>
        </p:nvGraphicFramePr>
        <p:xfrm>
          <a:off x="426962" y="183772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84390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C204173-4B39-4B03-8CA1-4BD87C4A6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pl-PL" sz="3600" b="1" dirty="0"/>
              <a:t>Pracodawca</a:t>
            </a:r>
            <a:endParaRPr lang="en-GB" sz="36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2E6C6E-842F-45EC-B859-35BBC57F0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291472"/>
            <a:ext cx="10905066" cy="4885491"/>
          </a:xfrm>
        </p:spPr>
        <p:txBody>
          <a:bodyPr>
            <a:normAutofit/>
          </a:bodyPr>
          <a:lstStyle/>
          <a:p>
            <a:r>
              <a:rPr lang="pl-PL" sz="3600" dirty="0"/>
              <a:t>Zawarcie umowy o zarządzanie PPK, a następnie umowy o prowadzenie PPK, wiąże się dla pracodawcy z obowiązkami informacyjnymi wobec pracowników i wobec instytucji finansowej oraz z obowiązkiem naliczania i dokonywania wpłat za uczestników PPK.   </a:t>
            </a:r>
            <a:endParaRPr lang="en-GB" sz="3600" dirty="0"/>
          </a:p>
          <a:p>
            <a:r>
              <a:rPr lang="pl-PL" sz="3600" dirty="0"/>
              <a:t>Warto z wyprzedzeniem opracować harmonogram działań tak, aby dopełnić wszelkich nałożonych przez ustawodawcę obowiązków i nie przekroczyć określonych ustawą terminów.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050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261BAED-7313-4E75-8E4A-17746A3B3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pl-PL" dirty="0"/>
              <a:t>Obowiązki informacyjne pracodawcy</a:t>
            </a:r>
            <a:endParaRPr lang="en-GB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53E230-2650-4DD1-8372-7A5E1999F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pl-PL" dirty="0"/>
              <a:t>Poinformowanie o warunkach uczestnictwa w PPK oraz obowiązkach i uprawnieniach podmiotu zatrudniającego oraz osoby zatrudnionej związanych z uczestnictwem w PPK (nieokreślona ustawowo forma)</a:t>
            </a:r>
          </a:p>
          <a:p>
            <a:r>
              <a:rPr lang="pl-PL" dirty="0"/>
              <a:t>Poinformowanie osób zatrudnionych, które ukończyły 55 lat, a nie ukończyły 70 lat, o możliwości złożenia przez nie wniosku o zawarcie - w ich imieniu i na ich rzecz - umowy o prowadzenie PPK</a:t>
            </a:r>
          </a:p>
          <a:p>
            <a:r>
              <a:rPr lang="pl-PL" dirty="0"/>
              <a:t> Informowanie co 4 lata (począwszy od 2023 roku), w terminie do ostatniego dnia lutego danego roku, osób zatrudnionych/uczestników PPK, którzy złożyli deklaracje o rezygnacji z dokonywania wpłat do PPK, o ponownym dokonywaniu wpłat za tych uczestników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365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CA42CB4-D44D-4FB7-A435-9448D75A5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pl-PL" sz="3600"/>
              <a:t>Obowiązki informacyjne pracodawcy</a:t>
            </a:r>
            <a:endParaRPr lang="en-GB" sz="36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97147-D607-45F5-8B06-088061FA8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 fontScale="92500" lnSpcReduction="10000"/>
          </a:bodyPr>
          <a:lstStyle/>
          <a:p>
            <a:r>
              <a:rPr lang="pl-PL" sz="3200" dirty="0"/>
              <a:t>Poinformowanie uczestnika PPK o możliwości zadeklarowania wpłaty dodatkowej oraz o możliwości obniżenia wysokości wpłaty podstawowej </a:t>
            </a:r>
          </a:p>
          <a:p>
            <a:r>
              <a:rPr lang="pl-PL" sz="3200" dirty="0"/>
              <a:t>Poinformowanie osób zatrudnionych, które miały zawartą umowę o prowadzenie PPK w dniu poprzedzającym dzień zawarcia przez pracodawcę umowy o zarządzanie PPK z inną instytucją finansową, o obowiązku złożenia w ich imieniu wniosków o wypłatę transferową środków zgromadzonych na ich rachunku PPK prowadzonym przez instytucję finansową, której umowa o zarządzanie PPK została wypowiedziana, na ich rachunki PPK prowadzone przez nową instytucję finansową</a:t>
            </a:r>
            <a:endParaRPr lang="en-GB" sz="3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289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EC7FD8-9949-462D-B395-4A2FFA595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pl-PL" sz="3700"/>
              <a:t>Obowiązki informacyjne pracodawcy wobec instytucji finansowej</a:t>
            </a:r>
            <a:endParaRPr lang="en-GB" sz="37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B35BD9-9DC8-4361-B1DD-891259A1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pl-PL" sz="3600" dirty="0"/>
              <a:t>Poinformowanie o złożeniu przez uczestnika PPK deklaracji rezygnacji z dokonywania wpłat do PPK - nie później niż w terminie 7 dni od dnia jej złożenia</a:t>
            </a:r>
          </a:p>
          <a:p>
            <a:r>
              <a:rPr lang="pl-PL" sz="3600" dirty="0"/>
              <a:t>Poinformowanie wybranej instytucji finansowej o dokonywaniu wpłat/ponownym dokonywaniu wpłat za osobę zatrudnioną/uczestnika PPK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200258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0F2B30E-7090-47BA-8B8B-72E056E64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pl-PL" sz="3600"/>
              <a:t>Obowiązki informacyjne pracodawcy</a:t>
            </a:r>
            <a:endParaRPr lang="en-GB" sz="360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E03D7D-91CB-4DF8-974A-382F5443C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4000" dirty="0"/>
              <a:t>W zakresie obowiązku informacyjnego względem osób zatrudnionych i uczestników PPK należy dbać o to, aby informacja dotarła do wszystkich osób, których dany obowiązek informacyjny dotyczy. Należy wziąć pod uwagę, że - w razie sporu - ciężar wykazania, że obowiązek informacyjny został wypełniony spoczywa na podmiocie zatrudniającym. </a:t>
            </a:r>
            <a:endParaRPr lang="en-GB" sz="4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06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138ED1-A7C0-4ADE-A13B-1B280F4BB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pl-PL" dirty="0"/>
              <a:t>Obowiązek prowadzenia dokumentacji</a:t>
            </a:r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9C0CEF-8AB1-43BB-B242-D36AF2816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r>
              <a:rPr lang="pl-PL" sz="2400"/>
              <a:t>Dotycząca wynagrodzenia, które stanowi podstawę naliczenia wpłat do PPK</a:t>
            </a:r>
          </a:p>
          <a:p>
            <a:r>
              <a:rPr lang="pl-PL" sz="2400"/>
              <a:t>Dotycząca dokonywania wpłat lub rezygnacji z dokonywania wpłat do PPK</a:t>
            </a:r>
          </a:p>
          <a:p>
            <a:r>
              <a:rPr lang="pl-PL" sz="2400"/>
              <a:t>Dotycząca wpłaty podstawowej i dodatkowej finansowanej przez uczestnika PPK</a:t>
            </a:r>
          </a:p>
          <a:p>
            <a:r>
              <a:rPr lang="pl-PL" sz="2400"/>
              <a:t>Dotycząca wpłaty podstawowej i dodatkowej finansowanej przez podmiot zatrudniający</a:t>
            </a:r>
          </a:p>
          <a:p>
            <a:pPr marL="0" indent="0">
              <a:buNone/>
            </a:pPr>
            <a:r>
              <a:rPr lang="pl-PL" sz="2400"/>
              <a:t>Podmiot zatrudniający, który nie prowadzi dokumentacji związanej z obliczaniem wpłat do PPK, podlega karze grzywny.</a:t>
            </a:r>
          </a:p>
          <a:p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2593708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CA31918A-D0C7-435C-A1CD-3DAE897E6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6279" y="1741337"/>
            <a:ext cx="6739136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Dziękuję</a:t>
            </a:r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uwagę</a:t>
            </a:r>
            <a:r>
              <a:rPr lang="pl-PL" sz="5200" dirty="0">
                <a:solidFill>
                  <a:schemeClr val="tx2"/>
                </a:solidFill>
              </a:rPr>
              <a:t> </a:t>
            </a:r>
            <a:endParaRPr lang="pl-PL" sz="5200" kern="1200">
              <a:solidFill>
                <a:schemeClr val="tx2"/>
              </a:solidFill>
              <a:latin typeface="+mj-lt"/>
              <a:cs typeface="Calibri Light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5722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9546" y="621792"/>
            <a:ext cx="3587998" cy="5504688"/>
          </a:xfrm>
        </p:spPr>
        <p:txBody>
          <a:bodyPr>
            <a:normAutofit/>
          </a:bodyPr>
          <a:lstStyle/>
          <a:p>
            <a:r>
              <a:rPr lang="pl-PL" sz="4800" dirty="0"/>
              <a:t>Pracownicze Plany Kapitałowe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213C9007-23B4-466E-90A5-ECB9886D53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78783"/>
              </p:ext>
            </p:extLst>
          </p:nvPr>
        </p:nvGraphicFramePr>
        <p:xfrm>
          <a:off x="4107544" y="621792"/>
          <a:ext cx="7249304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1404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7620000" cy="562074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Czas zakładania PPK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452870"/>
              </p:ext>
            </p:extLst>
          </p:nvPr>
        </p:nvGraphicFramePr>
        <p:xfrm>
          <a:off x="1775520" y="908721"/>
          <a:ext cx="8568952" cy="5781219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737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1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54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Czas utworzenia PPK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Liczba zatrudnionych osób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4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Od dnia 1 lipca 2019 r.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Co najmniej 250 według stanu na dzień 31 grudnia 2018 r.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4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Od 1 stycznia 2020 r.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Co najmniej 50 według stanu na dzień 30 czerwca 2019 r.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40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Od 1 lipca 2020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Co najmniej 20 osób według stanu na dzień 31 grudnia 2019 r.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891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Od dnia 1 stycznia 2021 r.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Pozostałe podmioty zatrudniające, w tym jednostki sektora finansów publicznych.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67026" y="32221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altLang="pl-PL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trzałka: w prawo 6">
            <a:extLst>
              <a:ext uri="{FF2B5EF4-FFF2-40B4-BE49-F238E27FC236}">
                <a16:creationId xmlns:a16="http://schemas.microsoft.com/office/drawing/2014/main" id="{A0584AC3-2013-4825-858F-88AF2EA9D3D3}"/>
              </a:ext>
            </a:extLst>
          </p:cNvPr>
          <p:cNvSpPr/>
          <p:nvPr/>
        </p:nvSpPr>
        <p:spPr>
          <a:xfrm>
            <a:off x="323557" y="5500468"/>
            <a:ext cx="1237957" cy="52050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189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EB37FB-D57A-4B83-BCB3-2DF6F27A7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pl-PL" sz="4800" b="1"/>
              <a:t>Terminy – instytucje publiczne</a:t>
            </a:r>
            <a:endParaRPr lang="en-GB" sz="4800" b="1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39A3100-6063-46AE-AE0C-926846AC64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8393822"/>
              </p:ext>
            </p:extLst>
          </p:nvPr>
        </p:nvGraphicFramePr>
        <p:xfrm>
          <a:off x="3465569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956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26781822"/>
              </p:ext>
            </p:extLst>
          </p:nvPr>
        </p:nvGraphicFramePr>
        <p:xfrm>
          <a:off x="1332537" y="3995"/>
          <a:ext cx="10013473" cy="6712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591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pl-PL" sz="4000"/>
              <a:t>PPK - składki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pl-PL" sz="3600" b="1" dirty="0"/>
              <a:t>podstawowa</a:t>
            </a:r>
            <a:r>
              <a:rPr lang="pl-PL" sz="3600" dirty="0"/>
              <a:t> – od pracodawcy (1,5% wynagrodzenia) i pracownika (2% wynagrodzenia </a:t>
            </a:r>
            <a:r>
              <a:rPr lang="pl-PL" sz="3600" dirty="0">
                <a:sym typeface="Wingdings" panose="05000000000000000000" pitchFamily="2" charset="2"/>
              </a:rPr>
              <a:t> lub od 0,5% jeśli 1,2 minimalnego wynagrodzenia)</a:t>
            </a:r>
            <a:endParaRPr lang="pl-PL" sz="3600" dirty="0"/>
          </a:p>
          <a:p>
            <a:r>
              <a:rPr lang="pl-PL" sz="3600" dirty="0"/>
              <a:t> </a:t>
            </a:r>
            <a:r>
              <a:rPr lang="pl-PL" sz="3600" b="1" dirty="0"/>
              <a:t>dodatkowa</a:t>
            </a:r>
            <a:r>
              <a:rPr lang="pl-PL" sz="3600" dirty="0"/>
              <a:t> – od pracodawcy (do 2,5% wynagrodzenia) i pracownika (do 2% wynagrodzenia). </a:t>
            </a:r>
          </a:p>
        </p:txBody>
      </p:sp>
    </p:spTree>
    <p:extLst>
      <p:ext uri="{BB962C8B-B14F-4D97-AF65-F5344CB8AC3E}">
        <p14:creationId xmlns:p14="http://schemas.microsoft.com/office/powerpoint/2010/main" val="772122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B053934-719E-40B4-B9A9-3C7104A92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pl-PL" sz="4000" dirty="0"/>
              <a:t>Wpłata dodatkowa</a:t>
            </a:r>
            <a:endParaRPr lang="en-GB" sz="40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0" name="Symbol zastępczy zawartości 2">
            <a:extLst>
              <a:ext uri="{FF2B5EF4-FFF2-40B4-BE49-F238E27FC236}">
                <a16:creationId xmlns:a16="http://schemas.microsoft.com/office/drawing/2014/main" id="{07D05DAD-956B-4F65-9A58-0B664BEC30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856509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28067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DB942FC243784EA2C18B0541DCEA4E" ma:contentTypeVersion="5" ma:contentTypeDescription="Utwórz nowy dokument." ma:contentTypeScope="" ma:versionID="b7458db19726f18a3ba624eac68aa612">
  <xsd:schema xmlns:xsd="http://www.w3.org/2001/XMLSchema" xmlns:xs="http://www.w3.org/2001/XMLSchema" xmlns:p="http://schemas.microsoft.com/office/2006/metadata/properties" xmlns:ns2="6edb760d-1c7d-4987-93c2-1333307f0bc1" xmlns:ns3="9637a75f-8df7-4120-a6ba-f3f0777e6152" targetNamespace="http://schemas.microsoft.com/office/2006/metadata/properties" ma:root="true" ma:fieldsID="184ebbb78ded3f1f1961a51ff37fb8f0" ns2:_="" ns3:_="">
    <xsd:import namespace="6edb760d-1c7d-4987-93c2-1333307f0bc1"/>
    <xsd:import namespace="9637a75f-8df7-4120-a6ba-f3f0777e61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db760d-1c7d-4987-93c2-1333307f0b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7a75f-8df7-4120-a6ba-f3f0777e615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637a75f-8df7-4120-a6ba-f3f0777e6152">
      <UserInfo>
        <DisplayName>Oddział ZNP Białe Błota</DisplayName>
        <AccountId>172</AccountId>
        <AccountType/>
      </UserInfo>
      <UserInfo>
        <DisplayName>ZNP Radom</DisplayName>
        <AccountId>333</AccountId>
        <AccountType/>
      </UserInfo>
      <UserInfo>
        <DisplayName>rkujawska</DisplayName>
        <AccountId>81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E7225D4-23D7-4B49-8865-0DBBEAD2F86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6edb760d-1c7d-4987-93c2-1333307f0bc1"/>
    <ds:schemaRef ds:uri="9637a75f-8df7-4120-a6ba-f3f0777e6152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C72240-74A4-44DE-8940-54507431C7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B2E139-5821-4E4E-BDED-147809A46BD3}">
  <ds:schemaRefs>
    <ds:schemaRef ds:uri="http://schemas.microsoft.com/office/2006/metadata/properties"/>
    <ds:schemaRef ds:uri="http://www.w3.org/2000/xmlns/"/>
    <ds:schemaRef ds:uri="9637a75f-8df7-4120-a6ba-f3f0777e6152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1876</Words>
  <Application>Microsoft Office PowerPoint</Application>
  <PresentationFormat>Widescreen</PresentationFormat>
  <Paragraphs>162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Motyw pakietu Office</vt:lpstr>
      <vt:lpstr>Pracownicze Plany Kapitałowe w szkole </vt:lpstr>
      <vt:lpstr>Akty prawne</vt:lpstr>
      <vt:lpstr>PowerPoint Presentation</vt:lpstr>
      <vt:lpstr>Pracownicze Plany Kapitałowe</vt:lpstr>
      <vt:lpstr>Czas zakładania PPK</vt:lpstr>
      <vt:lpstr>Terminy – instytucje publiczne</vt:lpstr>
      <vt:lpstr>PowerPoint Presentation</vt:lpstr>
      <vt:lpstr>PPK - składki</vt:lpstr>
      <vt:lpstr>Wpłata dodatkowa</vt:lpstr>
      <vt:lpstr>PPK dopłata państwa</vt:lpstr>
      <vt:lpstr>Nauczyciel mianowany:  3 445 zł   netto 2 516,15 zł</vt:lpstr>
      <vt:lpstr>Nauczyciel mianowany: PPK w pierwszym roku</vt:lpstr>
      <vt:lpstr>Wiek uczestników</vt:lpstr>
      <vt:lpstr>PPK wcześniejsze wykorzystanie środków</vt:lpstr>
      <vt:lpstr>PPK</vt:lpstr>
      <vt:lpstr>Wycofanie środków zgromadzonych w PPK</vt:lpstr>
      <vt:lpstr>1. Analiza ofert</vt:lpstr>
      <vt:lpstr>2. Wybór instytucji finansowej</vt:lpstr>
      <vt:lpstr>Ad. 2 Wybór instytucji finansowej</vt:lpstr>
      <vt:lpstr>Ad 2. Wybór instytucji finansowej</vt:lpstr>
      <vt:lpstr>3. Osiągnięcie porozumienia (reprezentacja zatrudnionych) art. 7</vt:lpstr>
      <vt:lpstr>Ad 3. Porozumienie z reprezentacją pracowników</vt:lpstr>
      <vt:lpstr>Ad 3 Porozumienie ze związkami</vt:lpstr>
      <vt:lpstr>Ad 3. Porozumienie z reprezentacją pracowników</vt:lpstr>
      <vt:lpstr>4. Zawarcie umowy o zarządzanie PPK </vt:lpstr>
      <vt:lpstr>Umowa o zarządzanie  powinna określać:</vt:lpstr>
      <vt:lpstr>5. Zawarcie umowy  o prowadzenie PPK </vt:lpstr>
      <vt:lpstr>5. Umowa o prowadzenie PPK określa:</vt:lpstr>
      <vt:lpstr>Wypowiedzenie umowy o zarządzanie PPK</vt:lpstr>
      <vt:lpstr>Pracodawca</vt:lpstr>
      <vt:lpstr>Obowiązki informacyjne pracodawcy</vt:lpstr>
      <vt:lpstr>Obowiązki informacyjne pracodawcy</vt:lpstr>
      <vt:lpstr>Obowiązki informacyjne pracodawcy wobec instytucji finansowej</vt:lpstr>
      <vt:lpstr>Obowiązki informacyjne pracodawcy</vt:lpstr>
      <vt:lpstr>Obowiązek prowadzenia dokumentacji</vt:lpstr>
      <vt:lpstr>Dziękuję za uwagę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Pracownicze Plany Kapitałowe w szkole Wcześniejsze emerytury nauczycieli</dc:title>
  <dc:creator>Janina Petelczyc</dc:creator>
  <cp:lastModifiedBy>Tomasz Korczak</cp:lastModifiedBy>
  <cp:revision>67</cp:revision>
  <dcterms:created xsi:type="dcterms:W3CDTF">2020-09-16T20:41:09Z</dcterms:created>
  <dcterms:modified xsi:type="dcterms:W3CDTF">2020-11-10T13:06:26Z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0x010100D8DB942FC243784EA2C18B0541DCEA4E</vt:lpwstr>
  </property>
</Properties>
</file>